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358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1" i="0">
                <a:solidFill>
                  <a:srgbClr val="009FE3"/>
                </a:solidFill>
                <a:latin typeface="Franklin Gothic Heavy"/>
                <a:cs typeface="Franklin Gothic 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9FE3"/>
                </a:solidFill>
                <a:latin typeface="Bilo Bold"/>
                <a:cs typeface="Bilo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009FE3"/>
                </a:solidFill>
                <a:latin typeface="Franklin Gothic Heavy"/>
                <a:cs typeface="Franklin Gothic 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9FE3"/>
                </a:solidFill>
                <a:latin typeface="Bilo Bold"/>
                <a:cs typeface="Bilo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009FE3"/>
                </a:solidFill>
                <a:latin typeface="Franklin Gothic Heavy"/>
                <a:cs typeface="Franklin Gothic 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009FE3"/>
                </a:solidFill>
                <a:latin typeface="Franklin Gothic Heavy"/>
                <a:cs typeface="Franklin Gothic 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269" y="942351"/>
            <a:ext cx="10618470" cy="741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1" i="0">
                <a:solidFill>
                  <a:srgbClr val="009FE3"/>
                </a:solidFill>
                <a:latin typeface="Franklin Gothic Heavy"/>
                <a:cs typeface="Franklin Gothic 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01299" y="1904605"/>
            <a:ext cx="8220709" cy="4780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9FE3"/>
                </a:solidFill>
                <a:latin typeface="Bilo Bold"/>
                <a:cs typeface="Bilo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15900" y="-180974"/>
            <a:ext cx="10908030" cy="7734946"/>
          </a:xfrm>
          <a:custGeom>
            <a:avLst/>
            <a:gdLst/>
            <a:ahLst/>
            <a:cxnLst/>
            <a:rect l="l" t="t" r="r" b="b"/>
            <a:pathLst>
              <a:path w="10685780" h="7547609">
                <a:moveTo>
                  <a:pt x="10685640" y="0"/>
                </a:moveTo>
                <a:lnTo>
                  <a:pt x="0" y="0"/>
                </a:lnTo>
                <a:lnTo>
                  <a:pt x="0" y="7547292"/>
                </a:lnTo>
                <a:lnTo>
                  <a:pt x="10685640" y="7547292"/>
                </a:lnTo>
                <a:lnTo>
                  <a:pt x="106856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74900" y="813262"/>
            <a:ext cx="7848600" cy="245003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225"/>
              </a:spcBef>
            </a:pPr>
            <a:r>
              <a:rPr sz="6000" spc="300" dirty="0">
                <a:latin typeface="Abadi" panose="020B0604020104020204" pitchFamily="34" charset="0"/>
              </a:rPr>
              <a:t>URKER DIENSTMEISJES</a:t>
            </a:r>
          </a:p>
          <a:p>
            <a:pPr marL="3366770" marR="502284" algn="r">
              <a:lnSpc>
                <a:spcPct val="100000"/>
              </a:lnSpc>
              <a:spcBef>
                <a:spcPts val="565"/>
              </a:spcBef>
            </a:pPr>
            <a:r>
              <a:rPr sz="2400" dirty="0">
                <a:solidFill>
                  <a:srgbClr val="FFFFFF"/>
                </a:solidFill>
                <a:latin typeface="Bilo Bold"/>
                <a:cs typeface="Bilo Bold"/>
              </a:rPr>
              <a:t>LES </a:t>
            </a:r>
            <a:r>
              <a:rPr sz="2400" spc="-50" dirty="0">
                <a:solidFill>
                  <a:srgbClr val="FFFFFF"/>
                </a:solidFill>
                <a:latin typeface="Bilo Bold"/>
                <a:cs typeface="Bilo Bold"/>
              </a:rPr>
              <a:t>2 </a:t>
            </a:r>
            <a:r>
              <a:rPr lang="nl-NL" sz="2400" spc="-50" dirty="0">
                <a:solidFill>
                  <a:srgbClr val="FFFFFF"/>
                </a:solidFill>
                <a:latin typeface="Bilo Bold"/>
                <a:cs typeface="Bilo Bold"/>
              </a:rPr>
              <a:t>- </a:t>
            </a:r>
            <a:r>
              <a:rPr sz="2400" spc="-10" dirty="0">
                <a:solidFill>
                  <a:srgbClr val="FFFFFF"/>
                </a:solidFill>
                <a:latin typeface="Bilo Bold"/>
                <a:cs typeface="Bilo Bold"/>
              </a:rPr>
              <a:t>JODENVERVOLGING</a:t>
            </a:r>
            <a:endParaRPr sz="2400" dirty="0">
              <a:latin typeface="Bilo Bold"/>
              <a:cs typeface="Bilo Bold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900" y="1355412"/>
            <a:ext cx="4171700" cy="556260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301" y="942350"/>
            <a:ext cx="1041443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14600" algn="l"/>
                <a:tab pos="6323965" algn="l"/>
              </a:tabLst>
            </a:pPr>
            <a:r>
              <a:rPr lang="nl-NL" sz="4800" spc="300" dirty="0">
                <a:latin typeface="Abadi" panose="020B0604020104020204" pitchFamily="34" charset="0"/>
              </a:rPr>
              <a:t>TOEN DUITSERS DE BAAS WERDEN</a:t>
            </a:r>
            <a:endParaRPr sz="4800" spc="-10" dirty="0">
              <a:latin typeface="Abadi" panose="020B0604020104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01299" y="1904605"/>
            <a:ext cx="8220709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06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9FE3"/>
                </a:solidFill>
                <a:latin typeface="Bilo Bold"/>
                <a:cs typeface="Bilo Bold"/>
              </a:rPr>
              <a:t>IN</a:t>
            </a:r>
            <a:r>
              <a:rPr sz="2400" b="1" spc="-20" dirty="0">
                <a:solidFill>
                  <a:srgbClr val="009FE3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009FE3"/>
                </a:solidFill>
                <a:latin typeface="Bilo Bold"/>
                <a:cs typeface="Bilo Bold"/>
              </a:rPr>
              <a:t>HET</a:t>
            </a:r>
            <a:r>
              <a:rPr sz="2400" b="1" spc="-20" dirty="0">
                <a:solidFill>
                  <a:srgbClr val="009FE3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009FE3"/>
                </a:solidFill>
                <a:latin typeface="Bilo Bold"/>
                <a:cs typeface="Bilo Bold"/>
              </a:rPr>
              <a:t>BEGIN</a:t>
            </a:r>
            <a:r>
              <a:rPr sz="2400" b="1" spc="-20" dirty="0">
                <a:solidFill>
                  <a:srgbClr val="009FE3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009FE3"/>
                </a:solidFill>
                <a:latin typeface="Bilo Bold"/>
                <a:cs typeface="Bilo Bold"/>
              </a:rPr>
              <a:t>VAN</a:t>
            </a:r>
            <a:r>
              <a:rPr sz="2400" b="1" spc="-20" dirty="0">
                <a:solidFill>
                  <a:srgbClr val="009FE3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009FE3"/>
                </a:solidFill>
                <a:latin typeface="Bilo Bold"/>
                <a:cs typeface="Bilo Bold"/>
              </a:rPr>
              <a:t>DE</a:t>
            </a:r>
            <a:r>
              <a:rPr sz="2400" b="1" spc="-20" dirty="0">
                <a:solidFill>
                  <a:srgbClr val="009FE3"/>
                </a:solidFill>
                <a:latin typeface="Bilo Bold"/>
                <a:cs typeface="Bilo Bold"/>
              </a:rPr>
              <a:t> </a:t>
            </a:r>
            <a:r>
              <a:rPr sz="2400" b="1" spc="-10" dirty="0">
                <a:solidFill>
                  <a:srgbClr val="009FE3"/>
                </a:solidFill>
                <a:latin typeface="Bilo Bold"/>
                <a:cs typeface="Bilo Bold"/>
              </a:rPr>
              <a:t>OORLOG</a:t>
            </a:r>
            <a:endParaRPr sz="2400" dirty="0">
              <a:latin typeface="Bilo Bold"/>
              <a:cs typeface="Bilo Bold"/>
            </a:endParaRPr>
          </a:p>
          <a:p>
            <a:pPr marL="266700" indent="-254000">
              <a:lnSpc>
                <a:spcPct val="100000"/>
              </a:lnSpc>
              <a:buClr>
                <a:srgbClr val="009FE3"/>
              </a:buClr>
              <a:buFont typeface="Verdana"/>
              <a:buChar char="●"/>
              <a:tabLst>
                <a:tab pos="266700" algn="l"/>
              </a:tabLst>
            </a:pP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JODEN</a:t>
            </a:r>
            <a:r>
              <a:rPr sz="2400" b="1" spc="-2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KRIJGEN</a:t>
            </a:r>
            <a:r>
              <a:rPr sz="2400" b="1" spc="-2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EEN</a:t>
            </a:r>
            <a:r>
              <a:rPr sz="2400" b="1" spc="-2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ZWARTE</a:t>
            </a:r>
            <a:r>
              <a:rPr sz="2400" b="1" spc="1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J</a:t>
            </a:r>
            <a:r>
              <a:rPr sz="2400" b="1" spc="-2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OP</a:t>
            </a:r>
            <a:r>
              <a:rPr sz="2400" b="1" spc="-2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HUN</a:t>
            </a:r>
            <a:r>
              <a:rPr sz="2400" b="1" spc="-1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Bilo Bold"/>
                <a:cs typeface="Bilo Bold"/>
              </a:rPr>
              <a:t>PERSOONSBEWIJS</a:t>
            </a:r>
            <a:endParaRPr sz="2400" dirty="0">
              <a:latin typeface="Bilo Bold"/>
              <a:cs typeface="Bilo Bold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9FE3"/>
              </a:buClr>
              <a:buFont typeface="Verdana"/>
              <a:buChar char="●"/>
            </a:pPr>
            <a:endParaRPr sz="2200" dirty="0">
              <a:latin typeface="Bilo Bold"/>
              <a:cs typeface="Bilo Bold"/>
            </a:endParaRPr>
          </a:p>
          <a:p>
            <a:pPr marL="266700" indent="-254000">
              <a:lnSpc>
                <a:spcPct val="100000"/>
              </a:lnSpc>
              <a:buClr>
                <a:srgbClr val="009FE3"/>
              </a:buClr>
              <a:buFont typeface="Verdana"/>
              <a:buChar char="●"/>
              <a:tabLst>
                <a:tab pos="266700" algn="l"/>
              </a:tabLst>
            </a:pP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JODEN</a:t>
            </a:r>
            <a:r>
              <a:rPr sz="2400" b="1" spc="-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MOETEN</a:t>
            </a:r>
            <a:r>
              <a:rPr sz="2400" b="1" spc="-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EEN</a:t>
            </a:r>
            <a:r>
              <a:rPr sz="2400" b="1" spc="2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JODENSTER </a:t>
            </a:r>
            <a:r>
              <a:rPr sz="2400" b="1" spc="-10" dirty="0">
                <a:solidFill>
                  <a:srgbClr val="FFFFFF"/>
                </a:solidFill>
                <a:latin typeface="Bilo Bold"/>
                <a:cs typeface="Bilo Bold"/>
              </a:rPr>
              <a:t>DRAGEN</a:t>
            </a:r>
            <a:endParaRPr sz="2400" dirty="0">
              <a:latin typeface="Bilo Bold"/>
              <a:cs typeface="Bilo Bold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3004" y="1951367"/>
            <a:ext cx="679856" cy="7097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3000" y="2821504"/>
            <a:ext cx="879221" cy="95034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300" y="942351"/>
            <a:ext cx="102108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14600" algn="l"/>
                <a:tab pos="6323965" algn="l"/>
              </a:tabLst>
            </a:pPr>
            <a:r>
              <a:rPr lang="nl-NL" sz="4800" spc="300" dirty="0">
                <a:latin typeface="Abadi" panose="020B0604020104020204" pitchFamily="34" charset="0"/>
              </a:rPr>
              <a:t>TOEN DUITSERS DE BAAS WERDEN</a:t>
            </a:r>
            <a:endParaRPr sz="4800" spc="-10" dirty="0">
              <a:latin typeface="Abadi" panose="020B0604020104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201299" y="1904605"/>
            <a:ext cx="8220709" cy="28751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065">
              <a:lnSpc>
                <a:spcPct val="100000"/>
              </a:lnSpc>
              <a:spcBef>
                <a:spcPts val="100"/>
              </a:spcBef>
            </a:pPr>
            <a:r>
              <a:rPr dirty="0"/>
              <a:t>IN</a:t>
            </a:r>
            <a:r>
              <a:rPr spc="-20" dirty="0"/>
              <a:t> </a:t>
            </a:r>
            <a:r>
              <a:rPr dirty="0"/>
              <a:t>HET</a:t>
            </a:r>
            <a:r>
              <a:rPr spc="-20" dirty="0"/>
              <a:t> </a:t>
            </a:r>
            <a:r>
              <a:rPr dirty="0"/>
              <a:t>BEGIN</a:t>
            </a:r>
            <a:r>
              <a:rPr spc="-20" dirty="0"/>
              <a:t> </a:t>
            </a:r>
            <a:r>
              <a:rPr dirty="0"/>
              <a:t>VAN</a:t>
            </a:r>
            <a:r>
              <a:rPr spc="-20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spc="-10" dirty="0"/>
              <a:t>OORLOG</a:t>
            </a:r>
          </a:p>
          <a:p>
            <a:pPr marL="266700" indent="-254000">
              <a:lnSpc>
                <a:spcPct val="100000"/>
              </a:lnSpc>
              <a:buClr>
                <a:srgbClr val="009FE3"/>
              </a:buClr>
              <a:buFont typeface="Verdana"/>
              <a:buChar char="●"/>
              <a:tabLst>
                <a:tab pos="266700" algn="l"/>
              </a:tabLst>
            </a:pPr>
            <a:r>
              <a:rPr dirty="0">
                <a:solidFill>
                  <a:srgbClr val="FFFFFF"/>
                </a:solidFill>
              </a:rPr>
              <a:t>JODEN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KRIJGEN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EEN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ZWARTE</a:t>
            </a:r>
            <a:r>
              <a:rPr spc="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J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OP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HUN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PERSOONSBEWIJS</a:t>
            </a: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9FE3"/>
              </a:buClr>
              <a:buFont typeface="Verdana"/>
              <a:buChar char="●"/>
            </a:pPr>
            <a:endParaRPr sz="2200" dirty="0"/>
          </a:p>
          <a:p>
            <a:pPr marL="266700" indent="-254000">
              <a:lnSpc>
                <a:spcPct val="100000"/>
              </a:lnSpc>
              <a:buClr>
                <a:srgbClr val="009FE3"/>
              </a:buClr>
              <a:buFont typeface="Verdana"/>
              <a:buChar char="●"/>
              <a:tabLst>
                <a:tab pos="266700" algn="l"/>
              </a:tabLst>
            </a:pPr>
            <a:r>
              <a:rPr dirty="0">
                <a:solidFill>
                  <a:srgbClr val="FFFFFF"/>
                </a:solidFill>
              </a:rPr>
              <a:t>JODEN</a:t>
            </a:r>
            <a:r>
              <a:rPr spc="-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MOETEN</a:t>
            </a:r>
            <a:r>
              <a:rPr spc="-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EEN</a:t>
            </a:r>
            <a:r>
              <a:rPr spc="2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JODENSTER </a:t>
            </a:r>
            <a:r>
              <a:rPr spc="-10" dirty="0">
                <a:solidFill>
                  <a:srgbClr val="FFFFFF"/>
                </a:solidFill>
              </a:rPr>
              <a:t>DRAGEN</a:t>
            </a: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9FE3"/>
              </a:buClr>
              <a:buFont typeface="Verdana"/>
              <a:buChar char="●"/>
            </a:pPr>
            <a:endParaRPr sz="4400" dirty="0"/>
          </a:p>
          <a:p>
            <a:pPr marL="266065">
              <a:lnSpc>
                <a:spcPct val="100000"/>
              </a:lnSpc>
            </a:pPr>
            <a:r>
              <a:rPr dirty="0"/>
              <a:t>IN</a:t>
            </a:r>
            <a:r>
              <a:rPr spc="-3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dirty="0"/>
              <a:t>LOOP</a:t>
            </a:r>
            <a:r>
              <a:rPr spc="-30" dirty="0"/>
              <a:t> </a:t>
            </a:r>
            <a:r>
              <a:rPr dirty="0"/>
              <a:t>VAN</a:t>
            </a:r>
            <a:r>
              <a:rPr spc="-3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0" dirty="0"/>
              <a:t>OORLOG</a:t>
            </a:r>
          </a:p>
          <a:p>
            <a:pPr marL="266700" indent="-254000">
              <a:lnSpc>
                <a:spcPct val="100000"/>
              </a:lnSpc>
              <a:buClr>
                <a:srgbClr val="009FE3"/>
              </a:buClr>
              <a:buFont typeface="Verdana"/>
              <a:buChar char="●"/>
              <a:tabLst>
                <a:tab pos="266700" algn="l"/>
              </a:tabLst>
            </a:pPr>
            <a:r>
              <a:rPr dirty="0">
                <a:solidFill>
                  <a:srgbClr val="FFFFFF"/>
                </a:solidFill>
              </a:rPr>
              <a:t>JODEN</a:t>
            </a:r>
            <a:r>
              <a:rPr spc="-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MOETEN</a:t>
            </a:r>
            <a:r>
              <a:rPr spc="-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WERKEN</a:t>
            </a:r>
            <a:r>
              <a:rPr spc="-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VOOR</a:t>
            </a:r>
            <a:r>
              <a:rPr spc="-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DE </a:t>
            </a:r>
            <a:r>
              <a:rPr spc="-10" dirty="0">
                <a:solidFill>
                  <a:srgbClr val="FFFFFF"/>
                </a:solidFill>
              </a:rPr>
              <a:t>DUITSERS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3004" y="1951367"/>
            <a:ext cx="679856" cy="7097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3000" y="2821504"/>
            <a:ext cx="879221" cy="9503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573" y="3960850"/>
            <a:ext cx="2014646" cy="113802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453" rIns="0" bIns="0" rtlCol="0">
            <a:spAutoFit/>
          </a:bodyPr>
          <a:lstStyle/>
          <a:p>
            <a:pPr marL="2978150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solidFill>
                  <a:srgbClr val="FFFFFF"/>
                </a:solidFill>
                <a:latin typeface="Bilo Bold"/>
                <a:cs typeface="Bilo Bold"/>
              </a:rPr>
              <a:t>WAT</a:t>
            </a:r>
            <a:r>
              <a:rPr sz="2400" spc="-3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dirty="0">
                <a:solidFill>
                  <a:srgbClr val="FFFFFF"/>
                </a:solidFill>
                <a:latin typeface="Bilo Bold"/>
                <a:cs typeface="Bilo Bold"/>
              </a:rPr>
              <a:t>GEBEURDE</a:t>
            </a:r>
            <a:r>
              <a:rPr sz="2400" spc="-2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dirty="0">
                <a:solidFill>
                  <a:srgbClr val="FFFFFF"/>
                </a:solidFill>
                <a:latin typeface="Bilo Bold"/>
                <a:cs typeface="Bilo Bold"/>
              </a:rPr>
              <a:t>ER</a:t>
            </a:r>
            <a:r>
              <a:rPr sz="2400" spc="-2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dirty="0">
                <a:solidFill>
                  <a:srgbClr val="FFFFFF"/>
                </a:solidFill>
                <a:latin typeface="Bilo Bold"/>
                <a:cs typeface="Bilo Bold"/>
              </a:rPr>
              <a:t>IN</a:t>
            </a:r>
            <a:r>
              <a:rPr sz="2400" spc="-2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Bilo Bold"/>
                <a:cs typeface="Bilo Bold"/>
              </a:rPr>
              <a:t>AUSCHWITZ?</a:t>
            </a:r>
            <a:endParaRPr sz="2400">
              <a:latin typeface="Bilo Bold"/>
              <a:cs typeface="Bilo Bold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6473" y="1845005"/>
            <a:ext cx="7162901" cy="448016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100" y="942351"/>
            <a:ext cx="108966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14600" algn="l"/>
                <a:tab pos="6323965" algn="l"/>
              </a:tabLst>
            </a:pPr>
            <a:r>
              <a:rPr lang="nl-NL" sz="4800" spc="300" dirty="0">
                <a:latin typeface="Abadi" panose="020B0604020104020204" pitchFamily="34" charset="0"/>
              </a:rPr>
              <a:t>TOEN DUITSERS DE BAAS WERDEN</a:t>
            </a:r>
            <a:endParaRPr sz="4800" spc="-10" dirty="0">
              <a:latin typeface="Abadi" panose="020B0604020104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201299" y="1904605"/>
            <a:ext cx="8220709" cy="39523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065">
              <a:lnSpc>
                <a:spcPct val="100000"/>
              </a:lnSpc>
              <a:spcBef>
                <a:spcPts val="100"/>
              </a:spcBef>
            </a:pPr>
            <a:r>
              <a:rPr dirty="0"/>
              <a:t>IN</a:t>
            </a:r>
            <a:r>
              <a:rPr spc="-20" dirty="0"/>
              <a:t> </a:t>
            </a:r>
            <a:r>
              <a:rPr dirty="0"/>
              <a:t>HET</a:t>
            </a:r>
            <a:r>
              <a:rPr spc="-20" dirty="0"/>
              <a:t> </a:t>
            </a:r>
            <a:r>
              <a:rPr dirty="0"/>
              <a:t>BEGIN</a:t>
            </a:r>
            <a:r>
              <a:rPr spc="-20" dirty="0"/>
              <a:t> </a:t>
            </a:r>
            <a:r>
              <a:rPr dirty="0"/>
              <a:t>VAN</a:t>
            </a:r>
            <a:r>
              <a:rPr spc="-20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spc="-10" dirty="0"/>
              <a:t>OORLOG</a:t>
            </a:r>
          </a:p>
          <a:p>
            <a:pPr marL="266700" indent="-254000">
              <a:lnSpc>
                <a:spcPct val="100000"/>
              </a:lnSpc>
              <a:buClr>
                <a:srgbClr val="009FE3"/>
              </a:buClr>
              <a:buFont typeface="Verdana"/>
              <a:buChar char="●"/>
              <a:tabLst>
                <a:tab pos="266700" algn="l"/>
              </a:tabLst>
            </a:pPr>
            <a:r>
              <a:rPr dirty="0">
                <a:solidFill>
                  <a:srgbClr val="FFFFFF"/>
                </a:solidFill>
              </a:rPr>
              <a:t>JODEN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KRIJGEN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EEN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ZWARTE</a:t>
            </a:r>
            <a:r>
              <a:rPr spc="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J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OP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HUN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PERSOONSBEWIJS</a:t>
            </a: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9FE3"/>
              </a:buClr>
              <a:buFont typeface="Verdana"/>
              <a:buChar char="●"/>
            </a:pPr>
            <a:endParaRPr sz="2200" dirty="0"/>
          </a:p>
          <a:p>
            <a:pPr marL="266700" indent="-254000">
              <a:lnSpc>
                <a:spcPct val="100000"/>
              </a:lnSpc>
              <a:buClr>
                <a:srgbClr val="009FE3"/>
              </a:buClr>
              <a:buFont typeface="Verdana"/>
              <a:buChar char="●"/>
              <a:tabLst>
                <a:tab pos="266700" algn="l"/>
              </a:tabLst>
            </a:pPr>
            <a:r>
              <a:rPr dirty="0">
                <a:solidFill>
                  <a:srgbClr val="FFFFFF"/>
                </a:solidFill>
              </a:rPr>
              <a:t>JODEN</a:t>
            </a:r>
            <a:r>
              <a:rPr spc="-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MOETEN</a:t>
            </a:r>
            <a:r>
              <a:rPr spc="-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EEN</a:t>
            </a:r>
            <a:r>
              <a:rPr spc="2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JODENSTER </a:t>
            </a:r>
            <a:r>
              <a:rPr spc="-10" dirty="0">
                <a:solidFill>
                  <a:srgbClr val="FFFFFF"/>
                </a:solidFill>
              </a:rPr>
              <a:t>DRAGEN</a:t>
            </a: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9FE3"/>
              </a:buClr>
              <a:buFont typeface="Verdana"/>
              <a:buChar char="●"/>
            </a:pPr>
            <a:endParaRPr sz="4400" dirty="0"/>
          </a:p>
          <a:p>
            <a:pPr marL="266065">
              <a:lnSpc>
                <a:spcPct val="100000"/>
              </a:lnSpc>
            </a:pPr>
            <a:r>
              <a:rPr dirty="0"/>
              <a:t>IN</a:t>
            </a:r>
            <a:r>
              <a:rPr spc="-3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dirty="0"/>
              <a:t>LOOP</a:t>
            </a:r>
            <a:r>
              <a:rPr spc="-30" dirty="0"/>
              <a:t> </a:t>
            </a:r>
            <a:r>
              <a:rPr dirty="0"/>
              <a:t>VAN</a:t>
            </a:r>
            <a:r>
              <a:rPr spc="-3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0" dirty="0"/>
              <a:t>OORLOG</a:t>
            </a:r>
          </a:p>
          <a:p>
            <a:pPr marL="266700" indent="-254000">
              <a:lnSpc>
                <a:spcPct val="100000"/>
              </a:lnSpc>
              <a:buClr>
                <a:srgbClr val="009FE3"/>
              </a:buClr>
              <a:buFont typeface="Verdana"/>
              <a:buChar char="●"/>
              <a:tabLst>
                <a:tab pos="266700" algn="l"/>
              </a:tabLst>
            </a:pPr>
            <a:r>
              <a:rPr dirty="0">
                <a:solidFill>
                  <a:srgbClr val="FFFFFF"/>
                </a:solidFill>
              </a:rPr>
              <a:t>JODEN</a:t>
            </a:r>
            <a:r>
              <a:rPr spc="-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MOETEN</a:t>
            </a:r>
            <a:r>
              <a:rPr spc="-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WERKEN</a:t>
            </a:r>
            <a:r>
              <a:rPr spc="-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VOOR</a:t>
            </a:r>
            <a:r>
              <a:rPr spc="-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DE </a:t>
            </a:r>
            <a:r>
              <a:rPr spc="-10" dirty="0">
                <a:solidFill>
                  <a:srgbClr val="FFFFFF"/>
                </a:solidFill>
              </a:rPr>
              <a:t>DUITSERS</a:t>
            </a: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9FE3"/>
              </a:buClr>
              <a:buFont typeface="Verdana"/>
              <a:buChar char="●"/>
            </a:pPr>
            <a:endParaRPr sz="2200" dirty="0"/>
          </a:p>
          <a:p>
            <a:pPr marL="278130" marR="382270" indent="-266065">
              <a:lnSpc>
                <a:spcPct val="100000"/>
              </a:lnSpc>
              <a:buClr>
                <a:srgbClr val="009FE3"/>
              </a:buClr>
              <a:buFont typeface="Verdana"/>
              <a:buChar char="●"/>
              <a:tabLst>
                <a:tab pos="266700" algn="l"/>
              </a:tabLst>
            </a:pPr>
            <a:r>
              <a:rPr dirty="0">
                <a:solidFill>
                  <a:srgbClr val="FFFFFF"/>
                </a:solidFill>
              </a:rPr>
              <a:t>JODEN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WORDEN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VERGAST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IN</a:t>
            </a:r>
            <a:r>
              <a:rPr spc="-10" dirty="0">
                <a:solidFill>
                  <a:srgbClr val="FFFFFF"/>
                </a:solidFill>
              </a:rPr>
              <a:t> CONCENTRATIEKAMPEN, </a:t>
            </a:r>
            <a:r>
              <a:rPr dirty="0">
                <a:solidFill>
                  <a:srgbClr val="FFFFFF"/>
                </a:solidFill>
              </a:rPr>
              <a:t>ONDER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ANDERE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AUSCHWITZ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EN</a:t>
            </a:r>
            <a:r>
              <a:rPr spc="-10" dirty="0">
                <a:solidFill>
                  <a:srgbClr val="FFFFFF"/>
                </a:solidFill>
              </a:rPr>
              <a:t> SOBIBOR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3004" y="1951367"/>
            <a:ext cx="679856" cy="7097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3000" y="2821504"/>
            <a:ext cx="879221" cy="9503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036" y="5319001"/>
            <a:ext cx="2044966" cy="147168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573" y="3960850"/>
            <a:ext cx="2014646" cy="113802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453" rIns="0" bIns="0" rtlCol="0">
            <a:spAutoFit/>
          </a:bodyPr>
          <a:lstStyle/>
          <a:p>
            <a:pPr marL="1914525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solidFill>
                  <a:srgbClr val="FFFFFF"/>
                </a:solidFill>
                <a:latin typeface="Bilo Bold"/>
                <a:cs typeface="Bilo Bold"/>
              </a:rPr>
              <a:t>WAT </a:t>
            </a:r>
            <a:r>
              <a:rPr sz="2400" dirty="0">
                <a:solidFill>
                  <a:srgbClr val="FFFFFF"/>
                </a:solidFill>
                <a:latin typeface="Bilo Bold"/>
                <a:cs typeface="Bilo Bold"/>
              </a:rPr>
              <a:t>ZOU</a:t>
            </a:r>
            <a:r>
              <a:rPr sz="2400" spc="-3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dirty="0">
                <a:solidFill>
                  <a:srgbClr val="FFFFFF"/>
                </a:solidFill>
                <a:latin typeface="Bilo Bold"/>
                <a:cs typeface="Bilo Bold"/>
              </a:rPr>
              <a:t>DE</a:t>
            </a:r>
            <a:r>
              <a:rPr sz="2400" spc="-3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dirty="0">
                <a:solidFill>
                  <a:srgbClr val="FFFFFF"/>
                </a:solidFill>
                <a:latin typeface="Bilo Bold"/>
                <a:cs typeface="Bilo Bold"/>
              </a:rPr>
              <a:t>RODE</a:t>
            </a:r>
            <a:r>
              <a:rPr sz="2400" spc="-3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Bilo Bold"/>
                <a:cs typeface="Bilo Bold"/>
              </a:rPr>
              <a:t>DATUM</a:t>
            </a:r>
            <a:r>
              <a:rPr sz="2400" spc="-3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Bilo Bold"/>
                <a:cs typeface="Bilo Bold"/>
              </a:rPr>
              <a:t>25-</a:t>
            </a:r>
            <a:r>
              <a:rPr sz="2400" spc="-25" dirty="0">
                <a:solidFill>
                  <a:srgbClr val="FFFFFF"/>
                </a:solidFill>
                <a:latin typeface="Bilo Bold"/>
                <a:cs typeface="Bilo Bold"/>
              </a:rPr>
              <a:t>1-</a:t>
            </a:r>
            <a:r>
              <a:rPr sz="2400" dirty="0">
                <a:solidFill>
                  <a:srgbClr val="FFFFFF"/>
                </a:solidFill>
                <a:latin typeface="Bilo Bold"/>
                <a:cs typeface="Bilo Bold"/>
              </a:rPr>
              <a:t>1944</a:t>
            </a:r>
            <a:r>
              <a:rPr sz="2400" spc="-3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Bilo Bold"/>
                <a:cs typeface="Bilo Bold"/>
              </a:rPr>
              <a:t>BETEKENEN?</a:t>
            </a:r>
            <a:endParaRPr sz="2400">
              <a:latin typeface="Bilo Bold"/>
              <a:cs typeface="Bilo Bold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4687" y="1854187"/>
            <a:ext cx="6282715" cy="415836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99323" y="1854187"/>
            <a:ext cx="2535478" cy="311292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300" y="942351"/>
            <a:ext cx="108204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14600" algn="l"/>
                <a:tab pos="6323965" algn="l"/>
              </a:tabLst>
            </a:pPr>
            <a:r>
              <a:rPr lang="nl-NL" sz="4800" spc="300" dirty="0">
                <a:latin typeface="Abadi" panose="020B0604020104020204" pitchFamily="34" charset="0"/>
              </a:rPr>
              <a:t>TOEN DUITSERS DE BAAS WERDEN</a:t>
            </a:r>
            <a:endParaRPr spc="-10" dirty="0">
              <a:latin typeface="Abadi" panose="020B0604020104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065">
              <a:lnSpc>
                <a:spcPct val="100000"/>
              </a:lnSpc>
              <a:spcBef>
                <a:spcPts val="100"/>
              </a:spcBef>
            </a:pPr>
            <a:r>
              <a:rPr dirty="0"/>
              <a:t>IN</a:t>
            </a:r>
            <a:r>
              <a:rPr spc="-20" dirty="0"/>
              <a:t> </a:t>
            </a:r>
            <a:r>
              <a:rPr dirty="0"/>
              <a:t>HET</a:t>
            </a:r>
            <a:r>
              <a:rPr spc="-20" dirty="0"/>
              <a:t> </a:t>
            </a:r>
            <a:r>
              <a:rPr dirty="0"/>
              <a:t>BEGIN</a:t>
            </a:r>
            <a:r>
              <a:rPr spc="-20" dirty="0"/>
              <a:t> </a:t>
            </a:r>
            <a:r>
              <a:rPr dirty="0"/>
              <a:t>VAN</a:t>
            </a:r>
            <a:r>
              <a:rPr spc="-20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spc="-10" dirty="0"/>
              <a:t>OORLOG:</a:t>
            </a:r>
          </a:p>
          <a:p>
            <a:pPr marL="266700" indent="-254000">
              <a:lnSpc>
                <a:spcPct val="100000"/>
              </a:lnSpc>
              <a:buClr>
                <a:srgbClr val="009FE3"/>
              </a:buClr>
              <a:buFont typeface="Verdana"/>
              <a:buChar char="●"/>
              <a:tabLst>
                <a:tab pos="266700" algn="l"/>
              </a:tabLst>
            </a:pPr>
            <a:r>
              <a:rPr dirty="0">
                <a:solidFill>
                  <a:srgbClr val="FFFFFF"/>
                </a:solidFill>
              </a:rPr>
              <a:t>JODEN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KRIJGEN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EEN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ZWARTE</a:t>
            </a:r>
            <a:r>
              <a:rPr spc="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J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OP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HUN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PERSOONSBEWIJS</a:t>
            </a: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9FE3"/>
              </a:buClr>
              <a:buFont typeface="Verdana"/>
              <a:buChar char="●"/>
            </a:pPr>
            <a:endParaRPr sz="2200" dirty="0"/>
          </a:p>
          <a:p>
            <a:pPr marL="266700" indent="-254000">
              <a:lnSpc>
                <a:spcPct val="100000"/>
              </a:lnSpc>
              <a:buClr>
                <a:srgbClr val="009FE3"/>
              </a:buClr>
              <a:buFont typeface="Verdana"/>
              <a:buChar char="●"/>
              <a:tabLst>
                <a:tab pos="266700" algn="l"/>
              </a:tabLst>
            </a:pPr>
            <a:r>
              <a:rPr dirty="0">
                <a:solidFill>
                  <a:srgbClr val="FFFFFF"/>
                </a:solidFill>
              </a:rPr>
              <a:t>JODEN</a:t>
            </a:r>
            <a:r>
              <a:rPr spc="-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MOETEN</a:t>
            </a:r>
            <a:r>
              <a:rPr spc="-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EEN</a:t>
            </a:r>
            <a:r>
              <a:rPr spc="2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JODENSTER </a:t>
            </a:r>
            <a:r>
              <a:rPr spc="-10" dirty="0">
                <a:solidFill>
                  <a:srgbClr val="FFFFFF"/>
                </a:solidFill>
              </a:rPr>
              <a:t>DRAGEN</a:t>
            </a: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9FE3"/>
              </a:buClr>
              <a:buFont typeface="Verdana"/>
              <a:buChar char="●"/>
            </a:pPr>
            <a:endParaRPr sz="4400" dirty="0"/>
          </a:p>
          <a:p>
            <a:pPr marL="266065">
              <a:lnSpc>
                <a:spcPct val="100000"/>
              </a:lnSpc>
            </a:pPr>
            <a:r>
              <a:rPr dirty="0"/>
              <a:t>IN</a:t>
            </a:r>
            <a:r>
              <a:rPr spc="-3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dirty="0"/>
              <a:t>LOOP</a:t>
            </a:r>
            <a:r>
              <a:rPr spc="-30" dirty="0"/>
              <a:t> </a:t>
            </a:r>
            <a:r>
              <a:rPr dirty="0"/>
              <a:t>VAN</a:t>
            </a:r>
            <a:r>
              <a:rPr spc="-3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0" dirty="0"/>
              <a:t>OORLOG</a:t>
            </a:r>
          </a:p>
          <a:p>
            <a:pPr marL="266700" indent="-254000">
              <a:lnSpc>
                <a:spcPct val="100000"/>
              </a:lnSpc>
              <a:buClr>
                <a:srgbClr val="009FE3"/>
              </a:buClr>
              <a:buFont typeface="Verdana"/>
              <a:buChar char="●"/>
              <a:tabLst>
                <a:tab pos="266700" algn="l"/>
              </a:tabLst>
            </a:pPr>
            <a:r>
              <a:rPr dirty="0">
                <a:solidFill>
                  <a:srgbClr val="FFFFFF"/>
                </a:solidFill>
              </a:rPr>
              <a:t>JODEN</a:t>
            </a:r>
            <a:r>
              <a:rPr spc="-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MOETEN</a:t>
            </a:r>
            <a:r>
              <a:rPr spc="-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WERKEN</a:t>
            </a:r>
            <a:r>
              <a:rPr spc="-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VOOR</a:t>
            </a:r>
            <a:r>
              <a:rPr spc="-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DE </a:t>
            </a:r>
            <a:r>
              <a:rPr spc="-10" dirty="0">
                <a:solidFill>
                  <a:srgbClr val="FFFFFF"/>
                </a:solidFill>
              </a:rPr>
              <a:t>DUITSERS</a:t>
            </a: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9FE3"/>
              </a:buClr>
              <a:buFont typeface="Verdana"/>
              <a:buChar char="●"/>
            </a:pPr>
            <a:endParaRPr sz="2200" dirty="0"/>
          </a:p>
          <a:p>
            <a:pPr marL="278130" marR="382270" indent="-266065">
              <a:lnSpc>
                <a:spcPct val="100000"/>
              </a:lnSpc>
              <a:buClr>
                <a:srgbClr val="009FE3"/>
              </a:buClr>
              <a:buFont typeface="Verdana"/>
              <a:buChar char="●"/>
              <a:tabLst>
                <a:tab pos="266700" algn="l"/>
              </a:tabLst>
            </a:pPr>
            <a:r>
              <a:rPr dirty="0">
                <a:solidFill>
                  <a:srgbClr val="FFFFFF"/>
                </a:solidFill>
              </a:rPr>
              <a:t>JODEN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WORDEN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VERGAST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IN</a:t>
            </a:r>
            <a:r>
              <a:rPr spc="-10" dirty="0">
                <a:solidFill>
                  <a:srgbClr val="FFFFFF"/>
                </a:solidFill>
              </a:rPr>
              <a:t> CONCENTRATIEKAMPEN, </a:t>
            </a:r>
            <a:r>
              <a:rPr dirty="0">
                <a:solidFill>
                  <a:srgbClr val="FFFFFF"/>
                </a:solidFill>
              </a:rPr>
              <a:t>ONDER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ANDERE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AUSCHWITZ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EN</a:t>
            </a:r>
            <a:r>
              <a:rPr spc="-10" dirty="0">
                <a:solidFill>
                  <a:srgbClr val="FFFFFF"/>
                </a:solidFill>
              </a:rPr>
              <a:t> SOBIBOR</a:t>
            </a: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9FE3"/>
              </a:buClr>
              <a:buFont typeface="Verdana"/>
              <a:buChar char="●"/>
            </a:pPr>
            <a:endParaRPr sz="2200" dirty="0"/>
          </a:p>
          <a:p>
            <a:pPr marL="266700" indent="-254000">
              <a:lnSpc>
                <a:spcPct val="100000"/>
              </a:lnSpc>
              <a:buClr>
                <a:srgbClr val="009FE3"/>
              </a:buClr>
              <a:buFont typeface="Verdana"/>
              <a:buChar char="●"/>
              <a:tabLst>
                <a:tab pos="266700" algn="l"/>
              </a:tabLst>
            </a:pPr>
            <a:r>
              <a:rPr dirty="0">
                <a:solidFill>
                  <a:srgbClr val="FFFFFF"/>
                </a:solidFill>
              </a:rPr>
              <a:t>102.000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NEDERLANDSE</a:t>
            </a:r>
            <a:r>
              <a:rPr spc="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JODEN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WORDEN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VERMOORD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3004" y="1951367"/>
            <a:ext cx="679856" cy="7097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3000" y="2821504"/>
            <a:ext cx="879221" cy="9503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036" y="5319001"/>
            <a:ext cx="2044966" cy="147168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573" y="3960850"/>
            <a:ext cx="2014646" cy="113802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7799" y="3476625"/>
            <a:ext cx="342972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 err="1">
                <a:solidFill>
                  <a:srgbClr val="FFFFFF"/>
                </a:solidFill>
                <a:latin typeface="Bilo Bold"/>
                <a:cs typeface="Bilo Bold"/>
              </a:rPr>
              <a:t>Urker</a:t>
            </a:r>
            <a:r>
              <a:rPr sz="2400" b="1" spc="-3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lang="nl-NL" sz="2400" b="1" spc="-10" dirty="0">
                <a:solidFill>
                  <a:srgbClr val="FFFFFF"/>
                </a:solidFill>
                <a:latin typeface="Bilo Bold"/>
                <a:cs typeface="Bilo Bold"/>
              </a:rPr>
              <a:t>V</a:t>
            </a:r>
            <a:r>
              <a:rPr sz="2400" b="1" spc="-10" dirty="0" err="1">
                <a:solidFill>
                  <a:srgbClr val="FFFFFF"/>
                </a:solidFill>
                <a:latin typeface="Bilo Bold"/>
                <a:cs typeface="Bilo Bold"/>
              </a:rPr>
              <a:t>olksleven</a:t>
            </a:r>
            <a:endParaRPr sz="2400" dirty="0">
              <a:latin typeface="Bilo Bold"/>
              <a:cs typeface="Bilo Bold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955" y="3664964"/>
            <a:ext cx="3429723" cy="3399116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9900" y="806062"/>
            <a:ext cx="9372600" cy="2455800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  <a:tabLst>
                <a:tab pos="1893570" algn="l"/>
              </a:tabLst>
            </a:pPr>
            <a:r>
              <a:rPr sz="6600" spc="300" dirty="0">
                <a:latin typeface="Abadi" panose="020B0604020104020204" pitchFamily="34" charset="0"/>
              </a:rPr>
              <a:t>NA DE</a:t>
            </a:r>
            <a:r>
              <a:rPr lang="nl-NL" sz="6600" spc="300" dirty="0">
                <a:latin typeface="Abadi" panose="020B0604020104020204" pitchFamily="34" charset="0"/>
              </a:rPr>
              <a:t> </a:t>
            </a:r>
            <a:r>
              <a:rPr sz="6600" spc="300" dirty="0">
                <a:latin typeface="Abadi" panose="020B0604020104020204" pitchFamily="34" charset="0"/>
              </a:rPr>
              <a:t>OORLOG</a:t>
            </a:r>
          </a:p>
          <a:p>
            <a:pPr marL="2169160" marR="5080">
              <a:lnSpc>
                <a:spcPct val="100000"/>
              </a:lnSpc>
              <a:spcBef>
                <a:spcPts val="585"/>
              </a:spcBef>
            </a:pPr>
            <a:r>
              <a:rPr sz="2400" dirty="0">
                <a:solidFill>
                  <a:srgbClr val="FFFFFF"/>
                </a:solidFill>
                <a:latin typeface="Bilo Bold"/>
                <a:cs typeface="Bilo Bold"/>
              </a:rPr>
              <a:t>“TOT</a:t>
            </a:r>
            <a:r>
              <a:rPr sz="2400" spc="-4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dirty="0">
                <a:solidFill>
                  <a:srgbClr val="FFFFFF"/>
                </a:solidFill>
                <a:latin typeface="Bilo Bold"/>
                <a:cs typeface="Bilo Bold"/>
              </a:rPr>
              <a:t>OP</a:t>
            </a:r>
            <a:r>
              <a:rPr sz="2400" spc="-4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dirty="0">
                <a:solidFill>
                  <a:srgbClr val="FFFFFF"/>
                </a:solidFill>
                <a:latin typeface="Bilo Bold"/>
                <a:cs typeface="Bilo Bold"/>
              </a:rPr>
              <a:t>HOGE</a:t>
            </a:r>
            <a:r>
              <a:rPr sz="2400" spc="-4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dirty="0">
                <a:solidFill>
                  <a:srgbClr val="FFFFFF"/>
                </a:solidFill>
                <a:latin typeface="Bilo Bold"/>
                <a:cs typeface="Bilo Bold"/>
              </a:rPr>
              <a:t>LEEFTIJD</a:t>
            </a:r>
            <a:r>
              <a:rPr sz="2400" spc="-4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dirty="0">
                <a:solidFill>
                  <a:srgbClr val="FFFFFF"/>
                </a:solidFill>
                <a:latin typeface="Bilo Bold"/>
                <a:cs typeface="Bilo Bold"/>
              </a:rPr>
              <a:t>WAS</a:t>
            </a:r>
            <a:r>
              <a:rPr sz="2400" spc="-3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Bilo Bold"/>
                <a:cs typeface="Bilo Bold"/>
              </a:rPr>
              <a:t>ER </a:t>
            </a:r>
            <a:r>
              <a:rPr sz="2400" dirty="0">
                <a:solidFill>
                  <a:srgbClr val="FFFFFF"/>
                </a:solidFill>
                <a:latin typeface="Bilo Bold"/>
                <a:cs typeface="Bilo Bold"/>
              </a:rPr>
              <a:t>NOG VERDRIET OM AARON, </a:t>
            </a:r>
            <a:r>
              <a:rPr sz="2400" spc="-25" dirty="0">
                <a:solidFill>
                  <a:srgbClr val="FFFFFF"/>
                </a:solidFill>
                <a:latin typeface="Bilo Bold"/>
                <a:cs typeface="Bilo Bold"/>
              </a:rPr>
              <a:t>DIE </a:t>
            </a:r>
            <a:r>
              <a:rPr sz="2400" dirty="0">
                <a:solidFill>
                  <a:srgbClr val="FFFFFF"/>
                </a:solidFill>
                <a:latin typeface="Bilo Bold"/>
                <a:cs typeface="Bilo Bold"/>
              </a:rPr>
              <a:t>ALS</a:t>
            </a:r>
            <a:r>
              <a:rPr sz="2400" spc="-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dirty="0">
                <a:solidFill>
                  <a:srgbClr val="FFFFFF"/>
                </a:solidFill>
                <a:latin typeface="Bilo Bold"/>
                <a:cs typeface="Bilo Bold"/>
              </a:rPr>
              <a:t>KLEIN</a:t>
            </a:r>
            <a:r>
              <a:rPr sz="2400" spc="2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dirty="0">
                <a:solidFill>
                  <a:srgbClr val="FFFFFF"/>
                </a:solidFill>
                <a:latin typeface="Bilo Bold"/>
                <a:cs typeface="Bilo Bold"/>
              </a:rPr>
              <a:t>JONGETJE</a:t>
            </a:r>
            <a:r>
              <a:rPr sz="2400" spc="-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dirty="0">
                <a:solidFill>
                  <a:srgbClr val="FFFFFF"/>
                </a:solidFill>
                <a:latin typeface="Bilo Bold"/>
                <a:cs typeface="Bilo Bold"/>
              </a:rPr>
              <a:t>MET </a:t>
            </a:r>
            <a:r>
              <a:rPr sz="2400" spc="-20" dirty="0">
                <a:solidFill>
                  <a:srgbClr val="FFFFFF"/>
                </a:solidFill>
                <a:latin typeface="Bilo Bold"/>
                <a:cs typeface="Bilo Bold"/>
              </a:rPr>
              <a:t>HAAR </a:t>
            </a:r>
            <a:r>
              <a:rPr sz="2400" dirty="0">
                <a:solidFill>
                  <a:srgbClr val="FFFFFF"/>
                </a:solidFill>
                <a:latin typeface="Bilo Bold"/>
                <a:cs typeface="Bilo Bold"/>
              </a:rPr>
              <a:t>OP</a:t>
            </a:r>
            <a:r>
              <a:rPr sz="2400" spc="-4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dirty="0">
                <a:solidFill>
                  <a:srgbClr val="FFFFFF"/>
                </a:solidFill>
                <a:latin typeface="Bilo Bold"/>
                <a:cs typeface="Bilo Bold"/>
              </a:rPr>
              <a:t>DE</a:t>
            </a:r>
            <a:r>
              <a:rPr sz="2400" spc="-3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Bilo Bold"/>
                <a:cs typeface="Bilo Bold"/>
              </a:rPr>
              <a:t>FOTO</a:t>
            </a:r>
            <a:r>
              <a:rPr sz="2400" spc="-3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dirty="0">
                <a:solidFill>
                  <a:srgbClr val="FFFFFF"/>
                </a:solidFill>
                <a:latin typeface="Bilo Bold"/>
                <a:cs typeface="Bilo Bold"/>
              </a:rPr>
              <a:t>GING</a:t>
            </a:r>
            <a:r>
              <a:rPr sz="2400" spc="-4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dirty="0">
                <a:solidFill>
                  <a:srgbClr val="FFFFFF"/>
                </a:solidFill>
                <a:latin typeface="Bilo Bold"/>
                <a:cs typeface="Bilo Bold"/>
              </a:rPr>
              <a:t>EN</a:t>
            </a:r>
            <a:r>
              <a:rPr sz="2400" spc="-3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dirty="0">
                <a:solidFill>
                  <a:srgbClr val="FFFFFF"/>
                </a:solidFill>
                <a:latin typeface="Bilo Bold"/>
                <a:cs typeface="Bilo Bold"/>
              </a:rPr>
              <a:t>OMKWAM</a:t>
            </a:r>
            <a:r>
              <a:rPr sz="2400" spc="-3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Bilo Bold"/>
                <a:cs typeface="Bilo Bold"/>
              </a:rPr>
              <a:t>IN </a:t>
            </a:r>
            <a:r>
              <a:rPr sz="2400" dirty="0">
                <a:solidFill>
                  <a:srgbClr val="FFFFFF"/>
                </a:solidFill>
                <a:latin typeface="Bilo Bold"/>
                <a:cs typeface="Bilo Bold"/>
              </a:rPr>
              <a:t>EEN</a:t>
            </a:r>
            <a:r>
              <a:rPr sz="2400" spc="-10" dirty="0">
                <a:solidFill>
                  <a:srgbClr val="FFFFFF"/>
                </a:solidFill>
                <a:latin typeface="Bilo Bold"/>
                <a:cs typeface="Bilo Bold"/>
              </a:rPr>
              <a:t> CONCENTRATIEKAMP.”</a:t>
            </a:r>
            <a:endParaRPr sz="2400" dirty="0">
              <a:latin typeface="Bilo Bold"/>
              <a:cs typeface="Bilo Bold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0300" y="2790825"/>
            <a:ext cx="6109400" cy="29059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1266190" indent="-456565">
              <a:lnSpc>
                <a:spcPct val="100000"/>
              </a:lnSpc>
              <a:spcBef>
                <a:spcPts val="100"/>
              </a:spcBef>
              <a:buAutoNum type="arabicPlain"/>
              <a:tabLst>
                <a:tab pos="469265" algn="l"/>
                <a:tab pos="469900" algn="l"/>
              </a:tabLst>
            </a:pP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LEES DE</a:t>
            </a:r>
            <a:r>
              <a:rPr sz="2400" b="1" spc="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LESBRIEF EN</a:t>
            </a:r>
            <a:r>
              <a:rPr sz="2400" b="1" spc="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MAAK</a:t>
            </a:r>
            <a:r>
              <a:rPr sz="2400" b="1" spc="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Bilo Bold"/>
                <a:cs typeface="Bilo Bold"/>
              </a:rPr>
              <a:t>DE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BIJBEHORENDE </a:t>
            </a:r>
            <a:r>
              <a:rPr sz="2400" b="1" spc="-10" dirty="0">
                <a:solidFill>
                  <a:srgbClr val="FFFFFF"/>
                </a:solidFill>
                <a:latin typeface="Bilo Bold"/>
                <a:cs typeface="Bilo Bold"/>
              </a:rPr>
              <a:t>VRAGEN</a:t>
            </a:r>
            <a:endParaRPr sz="2400" dirty="0">
              <a:latin typeface="Bilo Bold"/>
              <a:cs typeface="Bilo Bold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Bilo Bold"/>
              <a:buAutoNum type="arabicPlain"/>
            </a:pPr>
            <a:endParaRPr sz="2200" dirty="0">
              <a:latin typeface="Bilo Bold"/>
              <a:cs typeface="Bilo Bold"/>
            </a:endParaRPr>
          </a:p>
          <a:p>
            <a:pPr marL="469265" marR="5080" indent="-456565">
              <a:lnSpc>
                <a:spcPct val="100000"/>
              </a:lnSpc>
              <a:buAutoNum type="arabicPlain"/>
              <a:tabLst>
                <a:tab pos="469265" algn="l"/>
                <a:tab pos="469900" algn="l"/>
              </a:tabLst>
            </a:pP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GA</a:t>
            </a:r>
            <a:r>
              <a:rPr sz="2400" b="1" spc="-1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IN</a:t>
            </a:r>
            <a:r>
              <a:rPr sz="2400" b="1" spc="-1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GROEPJES</a:t>
            </a:r>
            <a:r>
              <a:rPr sz="2400" b="1" spc="-1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VAN</a:t>
            </a:r>
            <a:r>
              <a:rPr sz="2400" b="1" spc="-1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3</a:t>
            </a:r>
            <a:r>
              <a:rPr sz="2400" b="1" spc="-1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OF</a:t>
            </a:r>
            <a:r>
              <a:rPr sz="2400" b="1" spc="-1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4</a:t>
            </a:r>
            <a:r>
              <a:rPr sz="2400" b="1" spc="-1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IN</a:t>
            </a:r>
            <a:r>
              <a:rPr sz="2400" b="1" spc="-10" dirty="0">
                <a:solidFill>
                  <a:srgbClr val="FFFFFF"/>
                </a:solidFill>
                <a:latin typeface="Bilo Bold"/>
                <a:cs typeface="Bilo Bold"/>
              </a:rPr>
              <a:t> GESPREK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OVER</a:t>
            </a:r>
            <a:r>
              <a:rPr sz="2400" b="1" spc="-1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DE</a:t>
            </a:r>
            <a:r>
              <a:rPr sz="2400" b="1" spc="-1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NADENKERTJES</a:t>
            </a:r>
            <a:r>
              <a:rPr sz="2400" b="1" spc="-1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lang="nl-NL" sz="2400" b="1" spc="-10" dirty="0">
                <a:solidFill>
                  <a:srgbClr val="FFFFFF"/>
                </a:solidFill>
                <a:latin typeface="Bilo Bold"/>
                <a:cs typeface="Bilo Bold"/>
              </a:rPr>
              <a:t>UIT DE LESBRIEF</a:t>
            </a:r>
            <a:endParaRPr sz="2400" dirty="0">
              <a:latin typeface="Bilo Bold"/>
              <a:cs typeface="Bilo Bold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00" dirty="0">
              <a:latin typeface="Bilo Bold"/>
              <a:cs typeface="Bilo Bold"/>
            </a:endParaRPr>
          </a:p>
          <a:p>
            <a:pPr marL="469265" marR="735965" indent="-456565">
              <a:lnSpc>
                <a:spcPct val="100000"/>
              </a:lnSpc>
              <a:buAutoNum type="arabicPlain" startAt="3"/>
              <a:tabLst>
                <a:tab pos="469265" algn="l"/>
                <a:tab pos="469900" algn="l"/>
              </a:tabLst>
            </a:pP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KIES</a:t>
            </a:r>
            <a:r>
              <a:rPr sz="2400" b="1" spc="-2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VOOR</a:t>
            </a:r>
            <a:r>
              <a:rPr sz="2400" b="1" spc="-2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EEN</a:t>
            </a:r>
            <a:r>
              <a:rPr sz="2400" b="1" spc="-2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VAN</a:t>
            </a:r>
            <a:r>
              <a:rPr sz="2400" b="1" spc="-2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DE</a:t>
            </a:r>
            <a:r>
              <a:rPr sz="2400" b="1" spc="-2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Bilo Bold"/>
                <a:cs typeface="Bilo Bold"/>
              </a:rPr>
              <a:t>CREATIEVE </a:t>
            </a:r>
            <a:r>
              <a:rPr sz="2400" b="1" spc="-10" dirty="0">
                <a:solidFill>
                  <a:srgbClr val="FFFFFF"/>
                </a:solidFill>
                <a:latin typeface="Bilo Bold"/>
                <a:cs typeface="Bilo Bold"/>
              </a:rPr>
              <a:t>VERWERKINGEN</a:t>
            </a:r>
            <a:endParaRPr sz="2400" dirty="0">
              <a:latin typeface="Bilo Bold"/>
              <a:cs typeface="Bilo Bol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2300" y="806062"/>
            <a:ext cx="9361273" cy="1624804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  <a:tabLst>
                <a:tab pos="2282190" algn="l"/>
              </a:tabLst>
            </a:pPr>
            <a:r>
              <a:rPr sz="6600" spc="300" dirty="0">
                <a:latin typeface="Abadi" panose="020B0604020104020204" pitchFamily="34" charset="0"/>
              </a:rPr>
              <a:t>AAN DE</a:t>
            </a:r>
            <a:r>
              <a:rPr lang="nl-NL" sz="6600" spc="300" dirty="0">
                <a:latin typeface="Abadi" panose="020B0604020104020204" pitchFamily="34" charset="0"/>
              </a:rPr>
              <a:t> </a:t>
            </a:r>
            <a:r>
              <a:rPr sz="6600" spc="300" dirty="0">
                <a:latin typeface="Abadi" panose="020B0604020104020204" pitchFamily="34" charset="0"/>
              </a:rPr>
              <a:t>SLAG!</a:t>
            </a:r>
          </a:p>
          <a:p>
            <a:pPr marL="845819">
              <a:lnSpc>
                <a:spcPct val="100000"/>
              </a:lnSpc>
              <a:spcBef>
                <a:spcPts val="585"/>
              </a:spcBef>
            </a:pPr>
            <a:r>
              <a:rPr sz="2400" dirty="0">
                <a:solidFill>
                  <a:srgbClr val="FFFFFF"/>
                </a:solidFill>
                <a:latin typeface="Bilo Bold"/>
                <a:cs typeface="Bilo Bold"/>
              </a:rPr>
              <a:t>KIES</a:t>
            </a:r>
            <a:r>
              <a:rPr sz="2400" spc="-2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dirty="0">
                <a:solidFill>
                  <a:srgbClr val="FFFFFF"/>
                </a:solidFill>
                <a:latin typeface="Bilo Bold"/>
                <a:cs typeface="Bilo Bold"/>
              </a:rPr>
              <a:t>UIT</a:t>
            </a:r>
            <a:r>
              <a:rPr sz="2400" spc="-2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dirty="0">
                <a:solidFill>
                  <a:srgbClr val="FFFFFF"/>
                </a:solidFill>
                <a:latin typeface="Bilo Bold"/>
                <a:cs typeface="Bilo Bold"/>
              </a:rPr>
              <a:t>DE</a:t>
            </a:r>
            <a:r>
              <a:rPr sz="2400" spc="-2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dirty="0">
                <a:solidFill>
                  <a:srgbClr val="FFFFFF"/>
                </a:solidFill>
                <a:latin typeface="Bilo Bold"/>
                <a:cs typeface="Bilo Bold"/>
              </a:rPr>
              <a:t>VOLGENDE</a:t>
            </a:r>
            <a:r>
              <a:rPr sz="2400" spc="-2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Bilo Bold"/>
                <a:cs typeface="Bilo Bold"/>
              </a:rPr>
              <a:t>MOGELIJKHEDEN:</a:t>
            </a:r>
            <a:endParaRPr sz="2400" dirty="0">
              <a:latin typeface="Bilo Bold"/>
              <a:cs typeface="Bilo Bold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391" y="2790825"/>
            <a:ext cx="2901204" cy="3868504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0300" y="2345387"/>
            <a:ext cx="5042600" cy="21980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285115" indent="-456565">
              <a:lnSpc>
                <a:spcPct val="100000"/>
              </a:lnSpc>
              <a:spcBef>
                <a:spcPts val="100"/>
              </a:spcBef>
              <a:buClr>
                <a:srgbClr val="009FE3"/>
              </a:buClr>
              <a:buFont typeface="Verdana"/>
              <a:buChar char="●"/>
              <a:tabLst>
                <a:tab pos="469265" algn="l"/>
                <a:tab pos="469900" algn="l"/>
              </a:tabLst>
            </a:pP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JE</a:t>
            </a:r>
            <a:r>
              <a:rPr sz="2400" b="1" spc="-3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KUNT</a:t>
            </a:r>
            <a:r>
              <a:rPr sz="2400" b="1" spc="-3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VERTELLEN</a:t>
            </a:r>
            <a:r>
              <a:rPr sz="2400" b="1" spc="-2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spc="-40" dirty="0">
                <a:solidFill>
                  <a:srgbClr val="FFFFFF"/>
                </a:solidFill>
                <a:latin typeface="Bilo Bold"/>
                <a:cs typeface="Bilo Bold"/>
              </a:rPr>
              <a:t>WAT</a:t>
            </a:r>
            <a:r>
              <a:rPr sz="2400" b="1" spc="-3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ER</a:t>
            </a:r>
            <a:r>
              <a:rPr sz="2400" b="1" spc="-25" dirty="0">
                <a:solidFill>
                  <a:srgbClr val="FFFFFF"/>
                </a:solidFill>
                <a:latin typeface="Bilo Bold"/>
                <a:cs typeface="Bilo Bold"/>
              </a:rPr>
              <a:t> IN </a:t>
            </a:r>
            <a:r>
              <a:rPr lang="nl-NL" sz="2400" b="1" spc="-25" dirty="0" err="1">
                <a:solidFill>
                  <a:srgbClr val="FFFFFF"/>
                </a:solidFill>
                <a:latin typeface="Bilo Bold"/>
                <a:cs typeface="Bilo Bold"/>
              </a:rPr>
              <a:t>WOll</a:t>
            </a:r>
            <a:r>
              <a:rPr lang="nl-NL" sz="2400" b="1" spc="-2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MET DE</a:t>
            </a:r>
            <a:r>
              <a:rPr sz="2400" b="1" spc="3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JODEN IS </a:t>
            </a:r>
            <a:r>
              <a:rPr sz="2400" b="1" spc="-10" dirty="0">
                <a:solidFill>
                  <a:srgbClr val="FFFFFF"/>
                </a:solidFill>
                <a:latin typeface="Bilo Bold"/>
                <a:cs typeface="Bilo Bold"/>
              </a:rPr>
              <a:t>GEBEURD</a:t>
            </a:r>
            <a:endParaRPr sz="2400" dirty="0">
              <a:latin typeface="Bilo Bold"/>
              <a:cs typeface="Bilo Bold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9FE3"/>
              </a:buClr>
              <a:buFont typeface="Verdana"/>
              <a:buChar char="●"/>
            </a:pPr>
            <a:endParaRPr sz="2200" dirty="0">
              <a:latin typeface="Bilo Bold"/>
              <a:cs typeface="Bilo Bold"/>
            </a:endParaRPr>
          </a:p>
          <a:p>
            <a:pPr marL="469900" marR="5080" indent="-457200" algn="l">
              <a:lnSpc>
                <a:spcPct val="100000"/>
              </a:lnSpc>
              <a:buClr>
                <a:srgbClr val="009FE3"/>
              </a:buClr>
              <a:buFont typeface="Verdana"/>
              <a:buChar char="●"/>
              <a:tabLst>
                <a:tab pos="469900" algn="l"/>
              </a:tabLst>
            </a:pP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JE</a:t>
            </a:r>
            <a:r>
              <a:rPr sz="2400" b="1" spc="-1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KUNT</a:t>
            </a:r>
            <a:r>
              <a:rPr sz="2400" b="1" spc="-1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VERTELLEN</a:t>
            </a:r>
            <a:r>
              <a:rPr sz="2400" b="1" spc="-1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HOE</a:t>
            </a:r>
            <a:r>
              <a:rPr sz="2400" b="1" spc="-10" dirty="0">
                <a:solidFill>
                  <a:srgbClr val="FFFFFF"/>
                </a:solidFill>
                <a:latin typeface="Bilo Bold"/>
                <a:cs typeface="Bilo Bold"/>
              </a:rPr>
              <a:t> URKER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DIENSTMEISJES</a:t>
            </a:r>
            <a:r>
              <a:rPr lang="nl-NL" sz="2400" b="1" spc="-1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Bilo Bold"/>
                <a:cs typeface="Bilo Bold"/>
              </a:rPr>
              <a:t>TERUGDACHTEN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AAN</a:t>
            </a:r>
            <a:r>
              <a:rPr sz="2400" b="1" spc="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DE</a:t>
            </a:r>
            <a:r>
              <a:rPr sz="2400" b="1" spc="4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Bilo Bold"/>
                <a:cs typeface="Bilo Bold"/>
              </a:rPr>
              <a:t>JODEN</a:t>
            </a:r>
            <a:endParaRPr sz="2400" dirty="0">
              <a:latin typeface="Bilo Bold"/>
              <a:cs typeface="Bilo Bol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8500" y="581025"/>
            <a:ext cx="6637124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2190" algn="l"/>
              </a:tabLst>
            </a:pPr>
            <a:r>
              <a:rPr lang="nl-NL" sz="6600" spc="300" dirty="0">
                <a:latin typeface="Abadi" panose="020B0604020104020204" pitchFamily="34" charset="0"/>
              </a:rPr>
              <a:t>AAN DE SLAG!</a:t>
            </a:r>
            <a:endParaRPr sz="6600" spc="300" dirty="0">
              <a:latin typeface="Abadi" panose="020B0604020104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345" y="2333625"/>
            <a:ext cx="2901721" cy="3868504"/>
          </a:xfrm>
          <a:prstGeom prst="rect">
            <a:avLst/>
          </a:prstGeom>
          <a:ln w="12700">
            <a:solidFill>
              <a:schemeClr val="bg2"/>
            </a:solidFill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701" y="581025"/>
            <a:ext cx="8686800" cy="1488228"/>
          </a:xfrm>
          <a:prstGeom prst="rect">
            <a:avLst/>
          </a:prstGeom>
        </p:spPr>
        <p:txBody>
          <a:bodyPr vert="horz" wrap="square" lIns="0" tIns="19367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525"/>
              </a:spcBef>
            </a:pPr>
            <a:r>
              <a:rPr sz="6000" spc="300" dirty="0">
                <a:latin typeface="Abadi" panose="020B0604020104020204" pitchFamily="34" charset="0"/>
              </a:rPr>
              <a:t>VOORKENNIS</a:t>
            </a:r>
            <a:br>
              <a:rPr lang="nl-NL" sz="7200" spc="300" dirty="0">
                <a:latin typeface="II Balfron Regular" pitchFamily="2" charset="0"/>
              </a:rPr>
            </a:br>
            <a:r>
              <a:rPr sz="2400" dirty="0">
                <a:solidFill>
                  <a:srgbClr val="FFFFFF"/>
                </a:solidFill>
                <a:latin typeface="Bilo Bold"/>
                <a:cs typeface="Bilo Bold"/>
              </a:rPr>
              <a:t>WIE</a:t>
            </a:r>
            <a:r>
              <a:rPr sz="2400" spc="-3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dirty="0">
                <a:solidFill>
                  <a:srgbClr val="FFFFFF"/>
                </a:solidFill>
                <a:latin typeface="Bilo Bold"/>
                <a:cs typeface="Bilo Bold"/>
              </a:rPr>
              <a:t>WAS</a:t>
            </a:r>
            <a:r>
              <a:rPr sz="2400" spc="-3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dirty="0">
                <a:solidFill>
                  <a:srgbClr val="FFFFFF"/>
                </a:solidFill>
                <a:latin typeface="Bilo Bold"/>
                <a:cs typeface="Bilo Bold"/>
              </a:rPr>
              <a:t>DEZE</a:t>
            </a:r>
            <a:r>
              <a:rPr sz="2400" spc="-25" dirty="0">
                <a:solidFill>
                  <a:srgbClr val="FFFFFF"/>
                </a:solidFill>
                <a:latin typeface="Bilo Bold"/>
                <a:cs typeface="Bilo Bold"/>
              </a:rPr>
              <a:t> MAN </a:t>
            </a:r>
            <a:r>
              <a:rPr sz="2400" dirty="0">
                <a:solidFill>
                  <a:srgbClr val="FFFFFF"/>
                </a:solidFill>
                <a:latin typeface="Bilo Bold"/>
                <a:cs typeface="Bilo Bold"/>
              </a:rPr>
              <a:t>EN</a:t>
            </a:r>
            <a:r>
              <a:rPr sz="2400" spc="-3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Bilo Bold"/>
                <a:cs typeface="Bilo Bold"/>
              </a:rPr>
              <a:t>WAT</a:t>
            </a:r>
            <a:r>
              <a:rPr sz="2400" spc="-2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dirty="0">
                <a:solidFill>
                  <a:srgbClr val="FFFFFF"/>
                </a:solidFill>
                <a:latin typeface="Bilo Bold"/>
                <a:cs typeface="Bilo Bold"/>
              </a:rPr>
              <a:t>DEED</a:t>
            </a:r>
            <a:r>
              <a:rPr sz="2400" spc="-2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Bilo Bold"/>
                <a:cs typeface="Bilo Bold"/>
              </a:rPr>
              <a:t>HIJ?</a:t>
            </a:r>
            <a:endParaRPr sz="2400" dirty="0">
              <a:latin typeface="Bilo Bold"/>
              <a:cs typeface="Bilo Bold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13500" y="2943225"/>
            <a:ext cx="2624754" cy="349293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806700" y="504825"/>
            <a:ext cx="92202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32810" algn="l">
              <a:lnSpc>
                <a:spcPct val="100000"/>
              </a:lnSpc>
              <a:spcBef>
                <a:spcPts val="100"/>
              </a:spcBef>
            </a:pPr>
            <a:r>
              <a:rPr sz="6000" spc="300" dirty="0">
                <a:latin typeface="Abadi" panose="020B0604020104020204" pitchFamily="34" charset="0"/>
              </a:rPr>
              <a:t>LEERDOELEN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3700" y="2028824"/>
            <a:ext cx="9601200" cy="1113766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45440" marR="1410335" indent="-333375">
              <a:lnSpc>
                <a:spcPts val="2840"/>
              </a:lnSpc>
              <a:spcBef>
                <a:spcPts val="225"/>
              </a:spcBef>
              <a:buClr>
                <a:srgbClr val="009FE3"/>
              </a:buClr>
              <a:buFont typeface="Verdana"/>
              <a:buChar char="●"/>
              <a:tabLst>
                <a:tab pos="346075" algn="l"/>
              </a:tabLst>
            </a:pPr>
            <a:r>
              <a:rPr sz="3600" b="1" baseline="1157" dirty="0">
                <a:solidFill>
                  <a:srgbClr val="FFFFFF"/>
                </a:solidFill>
                <a:latin typeface="Bilo Bold"/>
                <a:cs typeface="Bilo Bold"/>
              </a:rPr>
              <a:t>JE</a:t>
            </a:r>
            <a:r>
              <a:rPr sz="3600" b="1" spc="-37" baseline="1157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3600" b="1" baseline="1157" dirty="0">
                <a:solidFill>
                  <a:srgbClr val="FFFFFF"/>
                </a:solidFill>
                <a:latin typeface="Bilo Bold"/>
                <a:cs typeface="Bilo Bold"/>
              </a:rPr>
              <a:t>KUNT</a:t>
            </a:r>
            <a:r>
              <a:rPr sz="3600" b="1" spc="-37" baseline="1157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3600" b="1" baseline="1157" dirty="0">
                <a:solidFill>
                  <a:srgbClr val="FFFFFF"/>
                </a:solidFill>
                <a:latin typeface="Bilo Bold"/>
                <a:cs typeface="Bilo Bold"/>
              </a:rPr>
              <a:t>VERTELLEN</a:t>
            </a:r>
            <a:r>
              <a:rPr sz="3600" b="1" spc="-30" baseline="1157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3600" b="1" spc="-60" baseline="1157" dirty="0">
                <a:solidFill>
                  <a:srgbClr val="FFFFFF"/>
                </a:solidFill>
                <a:latin typeface="Bilo Bold"/>
                <a:cs typeface="Bilo Bold"/>
              </a:rPr>
              <a:t>WAT</a:t>
            </a:r>
            <a:r>
              <a:rPr sz="3600" b="1" spc="-37" baseline="1157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3600" b="1" baseline="1157" dirty="0">
                <a:solidFill>
                  <a:srgbClr val="FFFFFF"/>
                </a:solidFill>
                <a:latin typeface="Bilo Bold"/>
                <a:cs typeface="Bilo Bold"/>
              </a:rPr>
              <a:t>ER</a:t>
            </a:r>
            <a:r>
              <a:rPr sz="3600" b="1" spc="-37" baseline="1157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lang="nl-NL" sz="3600" b="1" baseline="1157" dirty="0" err="1">
                <a:solidFill>
                  <a:srgbClr val="FFFFFF"/>
                </a:solidFill>
                <a:latin typeface="Bilo Bold"/>
                <a:cs typeface="Bilo Bold"/>
              </a:rPr>
              <a:t>WOll</a:t>
            </a:r>
            <a:r>
              <a:rPr lang="nl-NL" sz="3600" b="1" baseline="1157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MET DE</a:t>
            </a:r>
            <a:r>
              <a:rPr sz="2400" b="1" spc="3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JODEN IS </a:t>
            </a:r>
            <a:r>
              <a:rPr sz="2400" b="1" spc="-10" dirty="0">
                <a:solidFill>
                  <a:srgbClr val="FFFFFF"/>
                </a:solidFill>
                <a:latin typeface="Bilo Bold"/>
                <a:cs typeface="Bilo Bold"/>
              </a:rPr>
              <a:t>GEBEURD</a:t>
            </a:r>
            <a:endParaRPr sz="2400" dirty="0">
              <a:latin typeface="Bilo Bold"/>
              <a:cs typeface="Bilo Bold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00" dirty="0">
              <a:latin typeface="Bilo Bold"/>
              <a:cs typeface="Bilo Bold"/>
            </a:endParaRPr>
          </a:p>
          <a:p>
            <a:pPr marL="345440" marR="5080" indent="-333375">
              <a:lnSpc>
                <a:spcPts val="2840"/>
              </a:lnSpc>
              <a:buClr>
                <a:srgbClr val="009FE3"/>
              </a:buClr>
              <a:buFont typeface="Verdana"/>
              <a:buChar char="●"/>
              <a:tabLst>
                <a:tab pos="346075" algn="l"/>
              </a:tabLst>
            </a:pPr>
            <a:r>
              <a:rPr sz="3600" b="1" baseline="1157" dirty="0">
                <a:solidFill>
                  <a:srgbClr val="FFFFFF"/>
                </a:solidFill>
                <a:latin typeface="Bilo Bold"/>
                <a:cs typeface="Bilo Bold"/>
              </a:rPr>
              <a:t>JE</a:t>
            </a:r>
            <a:r>
              <a:rPr sz="3600" b="1" spc="-22" baseline="1157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3600" b="1" baseline="1157" dirty="0">
                <a:solidFill>
                  <a:srgbClr val="FFFFFF"/>
                </a:solidFill>
                <a:latin typeface="Bilo Bold"/>
                <a:cs typeface="Bilo Bold"/>
              </a:rPr>
              <a:t>KUNT</a:t>
            </a:r>
            <a:r>
              <a:rPr sz="3600" b="1" spc="-15" baseline="1157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3600" b="1" baseline="1157" dirty="0">
                <a:solidFill>
                  <a:srgbClr val="FFFFFF"/>
                </a:solidFill>
                <a:latin typeface="Bilo Bold"/>
                <a:cs typeface="Bilo Bold"/>
              </a:rPr>
              <a:t>VERTELLEN</a:t>
            </a:r>
            <a:r>
              <a:rPr sz="3600" b="1" spc="-15" baseline="1157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3600" b="1" baseline="1157" dirty="0">
                <a:solidFill>
                  <a:srgbClr val="FFFFFF"/>
                </a:solidFill>
                <a:latin typeface="Bilo Bold"/>
                <a:cs typeface="Bilo Bold"/>
              </a:rPr>
              <a:t>HOE</a:t>
            </a:r>
            <a:r>
              <a:rPr sz="3600" b="1" spc="-15" baseline="1157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3600" b="1" baseline="1157" dirty="0">
                <a:solidFill>
                  <a:srgbClr val="FFFFFF"/>
                </a:solidFill>
                <a:latin typeface="Bilo Bold"/>
                <a:cs typeface="Bilo Bold"/>
              </a:rPr>
              <a:t>DE</a:t>
            </a:r>
            <a:r>
              <a:rPr sz="3600" b="1" spc="-15" baseline="1157" dirty="0">
                <a:solidFill>
                  <a:srgbClr val="FFFFFF"/>
                </a:solidFill>
                <a:latin typeface="Bilo Bold"/>
                <a:cs typeface="Bilo Bold"/>
              </a:rPr>
              <a:t> DIENSTMEISJES </a:t>
            </a:r>
            <a:r>
              <a:rPr lang="nl-NL" sz="3600" b="1" spc="-15" baseline="1157" dirty="0">
                <a:solidFill>
                  <a:srgbClr val="FFFFFF"/>
                </a:solidFill>
                <a:latin typeface="Bilo Bold"/>
                <a:cs typeface="Bilo Bold"/>
              </a:rPr>
              <a:t>AAN HEN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TERUGDACHTEN</a:t>
            </a:r>
            <a:endParaRPr sz="2400" dirty="0">
              <a:latin typeface="Bilo Bold"/>
              <a:cs typeface="Bilo Bold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500" y="200025"/>
            <a:ext cx="9194172" cy="1537600"/>
          </a:xfrm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marL="195580" algn="l">
              <a:lnSpc>
                <a:spcPct val="100000"/>
              </a:lnSpc>
              <a:spcBef>
                <a:spcPts val="1310"/>
              </a:spcBef>
              <a:tabLst>
                <a:tab pos="2910840" algn="l"/>
              </a:tabLst>
            </a:pPr>
            <a:r>
              <a:rPr sz="6000" spc="300" dirty="0">
                <a:latin typeface="Abadi" panose="020B0604020104020204" pitchFamily="34" charset="0"/>
              </a:rPr>
              <a:t>VOOR DE</a:t>
            </a:r>
            <a:r>
              <a:rPr lang="nl-NL" sz="6000" spc="300" dirty="0">
                <a:latin typeface="Abadi" panose="020B0604020104020204" pitchFamily="34" charset="0"/>
              </a:rPr>
              <a:t> </a:t>
            </a:r>
            <a:r>
              <a:rPr sz="6000" spc="300" dirty="0">
                <a:latin typeface="Abadi" panose="020B0604020104020204" pitchFamily="34" charset="0"/>
              </a:rPr>
              <a:t>OORLOG</a:t>
            </a:r>
          </a:p>
          <a:p>
            <a:pPr marL="12700" algn="l">
              <a:lnSpc>
                <a:spcPct val="100000"/>
              </a:lnSpc>
              <a:spcBef>
                <a:spcPts val="610"/>
              </a:spcBef>
            </a:pPr>
            <a:r>
              <a:rPr lang="nl-NL" sz="2400" dirty="0">
                <a:solidFill>
                  <a:srgbClr val="FFFFFF"/>
                </a:solidFill>
                <a:latin typeface="Bilo Bold"/>
                <a:cs typeface="Bilo Bold"/>
              </a:rPr>
              <a:t>   </a:t>
            </a:r>
            <a:r>
              <a:rPr sz="2400" dirty="0">
                <a:solidFill>
                  <a:srgbClr val="FFFFFF"/>
                </a:solidFill>
                <a:latin typeface="Bilo Bold"/>
                <a:cs typeface="Bilo Bold"/>
              </a:rPr>
              <a:t>VEEL</a:t>
            </a:r>
            <a:r>
              <a:rPr sz="2400" spc="-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dirty="0">
                <a:solidFill>
                  <a:srgbClr val="FFFFFF"/>
                </a:solidFill>
                <a:latin typeface="Bilo Bold"/>
                <a:cs typeface="Bilo Bold"/>
              </a:rPr>
              <a:t>URKER DIENSTMEISJES</a:t>
            </a:r>
            <a:r>
              <a:rPr sz="2400" spc="-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dirty="0">
                <a:solidFill>
                  <a:srgbClr val="FFFFFF"/>
                </a:solidFill>
                <a:latin typeface="Bilo Bold"/>
                <a:cs typeface="Bilo Bold"/>
              </a:rPr>
              <a:t>WERKEN IN</a:t>
            </a:r>
            <a:r>
              <a:rPr sz="2400" spc="2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dirty="0">
                <a:solidFill>
                  <a:srgbClr val="FFFFFF"/>
                </a:solidFill>
                <a:latin typeface="Bilo Bold"/>
                <a:cs typeface="Bilo Bold"/>
              </a:rPr>
              <a:t>JOODSE </a:t>
            </a:r>
            <a:r>
              <a:rPr sz="2400" spc="-10" dirty="0">
                <a:solidFill>
                  <a:srgbClr val="FFFFFF"/>
                </a:solidFill>
                <a:latin typeface="Bilo Bold"/>
                <a:cs typeface="Bilo Bold"/>
              </a:rPr>
              <a:t>GEZINNEN</a:t>
            </a:r>
            <a:endParaRPr sz="2400" dirty="0">
              <a:latin typeface="Bilo Bold"/>
              <a:cs typeface="Bilo Bold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61999" y="3558540"/>
            <a:ext cx="8712200" cy="3042285"/>
            <a:chOff x="1061999" y="2358004"/>
            <a:chExt cx="8712200" cy="3042285"/>
          </a:xfrm>
        </p:grpSpPr>
        <p:sp>
          <p:nvSpPr>
            <p:cNvPr id="5" name="object 5"/>
            <p:cNvSpPr/>
            <p:nvPr/>
          </p:nvSpPr>
          <p:spPr>
            <a:xfrm>
              <a:off x="3365995" y="2380500"/>
              <a:ext cx="6408420" cy="3020060"/>
            </a:xfrm>
            <a:custGeom>
              <a:avLst/>
              <a:gdLst/>
              <a:ahLst/>
              <a:cxnLst/>
              <a:rect l="l" t="t" r="r" b="b"/>
              <a:pathLst>
                <a:path w="6408420" h="3020060">
                  <a:moveTo>
                    <a:pt x="6408000" y="0"/>
                  </a:moveTo>
                  <a:lnTo>
                    <a:pt x="0" y="0"/>
                  </a:lnTo>
                  <a:lnTo>
                    <a:pt x="0" y="3019501"/>
                  </a:lnTo>
                  <a:lnTo>
                    <a:pt x="6408000" y="3019501"/>
                  </a:lnTo>
                  <a:lnTo>
                    <a:pt x="6408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1826" y="2595509"/>
              <a:ext cx="4449262" cy="244457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1999" y="2358004"/>
              <a:ext cx="2907004" cy="3032992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3873499" y="574731"/>
            <a:ext cx="100584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26890" algn="l">
              <a:lnSpc>
                <a:spcPct val="100000"/>
              </a:lnSpc>
              <a:spcBef>
                <a:spcPts val="100"/>
              </a:spcBef>
            </a:pPr>
            <a:r>
              <a:rPr sz="6000" spc="300" dirty="0">
                <a:latin typeface="Abadi" panose="020B0604020104020204" pitchFamily="34" charset="0"/>
              </a:rPr>
              <a:t>VRAAG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9901" y="1765104"/>
            <a:ext cx="7342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WIE</a:t>
            </a:r>
            <a:r>
              <a:rPr sz="2400" b="1" spc="-1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ZIE</a:t>
            </a:r>
            <a:r>
              <a:rPr sz="2400" b="1" spc="1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JE</a:t>
            </a:r>
            <a:r>
              <a:rPr sz="2400" b="1" spc="-1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OP</a:t>
            </a:r>
            <a:r>
              <a:rPr sz="2400" b="1" spc="-1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DEZE</a:t>
            </a:r>
            <a:r>
              <a:rPr sz="2400" b="1" spc="-1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Bilo Bold"/>
                <a:cs typeface="Bilo Bold"/>
              </a:rPr>
              <a:t>FOTO</a:t>
            </a:r>
            <a:r>
              <a:rPr sz="2400" b="1" spc="-1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UIT</a:t>
            </a:r>
            <a:r>
              <a:rPr sz="2400" b="1" spc="-10" dirty="0">
                <a:solidFill>
                  <a:srgbClr val="FFFFFF"/>
                </a:solidFill>
                <a:latin typeface="Bilo Bold"/>
                <a:cs typeface="Bilo Bold"/>
              </a:rPr>
              <a:t> 1928?</a:t>
            </a:r>
            <a:endParaRPr sz="2400" dirty="0">
              <a:latin typeface="Bilo Bold"/>
              <a:cs typeface="Bilo Bold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7900" y="3171825"/>
            <a:ext cx="3429723" cy="3399116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5" name="object 5"/>
          <p:cNvSpPr txBox="1"/>
          <p:nvPr/>
        </p:nvSpPr>
        <p:spPr>
          <a:xfrm>
            <a:off x="247939" y="3095625"/>
            <a:ext cx="3117561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 indent="-288290">
              <a:lnSpc>
                <a:spcPct val="100000"/>
              </a:lnSpc>
              <a:spcBef>
                <a:spcPts val="100"/>
              </a:spcBef>
              <a:buClr>
                <a:srgbClr val="009FE3"/>
              </a:buClr>
              <a:buFont typeface="Verdana"/>
              <a:buChar char="●"/>
              <a:tabLst>
                <a:tab pos="300990" algn="l"/>
              </a:tabLst>
            </a:pP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ARON</a:t>
            </a:r>
            <a:r>
              <a:rPr sz="2400" b="1" spc="-1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Bilo Bold"/>
                <a:cs typeface="Bilo Bold"/>
              </a:rPr>
              <a:t>SCHIFFMANN</a:t>
            </a:r>
            <a:endParaRPr sz="2400" dirty="0">
              <a:latin typeface="Bilo Bold"/>
              <a:cs typeface="Bilo Bold"/>
            </a:endParaRPr>
          </a:p>
          <a:p>
            <a:pPr marL="300355" indent="-288290">
              <a:lnSpc>
                <a:spcPct val="100000"/>
              </a:lnSpc>
              <a:buClr>
                <a:srgbClr val="009FE3"/>
              </a:buClr>
              <a:buFont typeface="Verdana"/>
              <a:buChar char="●"/>
              <a:tabLst>
                <a:tab pos="300990" algn="l"/>
              </a:tabLst>
            </a:pP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JOODS</a:t>
            </a:r>
            <a:r>
              <a:rPr sz="2400" b="1" spc="3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Bilo Bold"/>
                <a:cs typeface="Bilo Bold"/>
              </a:rPr>
              <a:t>JONGETJE</a:t>
            </a:r>
            <a:endParaRPr sz="2400" dirty="0">
              <a:latin typeface="Bilo Bold"/>
              <a:cs typeface="Bilo Bold"/>
            </a:endParaRPr>
          </a:p>
          <a:p>
            <a:pPr marL="300355" indent="-288290">
              <a:lnSpc>
                <a:spcPct val="100000"/>
              </a:lnSpc>
              <a:buClr>
                <a:srgbClr val="009FE3"/>
              </a:buClr>
              <a:buFont typeface="Verdana"/>
              <a:buChar char="●"/>
              <a:tabLst>
                <a:tab pos="300990" algn="l"/>
              </a:tabLst>
            </a:pP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UIT</a:t>
            </a:r>
            <a:r>
              <a:rPr sz="2400" b="1" spc="-10" dirty="0">
                <a:solidFill>
                  <a:srgbClr val="FFFFFF"/>
                </a:solidFill>
                <a:latin typeface="Bilo Bold"/>
                <a:cs typeface="Bilo Bold"/>
              </a:rPr>
              <a:t> AMSTERDAM</a:t>
            </a:r>
            <a:endParaRPr sz="2400" dirty="0">
              <a:latin typeface="Bilo Bold"/>
              <a:cs typeface="Bilo Bold"/>
            </a:endParaRPr>
          </a:p>
          <a:p>
            <a:pPr marL="300355" indent="-288290">
              <a:lnSpc>
                <a:spcPct val="100000"/>
              </a:lnSpc>
              <a:buClr>
                <a:srgbClr val="009FE3"/>
              </a:buClr>
              <a:buFont typeface="Verdana"/>
              <a:buChar char="●"/>
              <a:tabLst>
                <a:tab pos="300990" algn="l"/>
              </a:tabLst>
            </a:pP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2</a:t>
            </a:r>
            <a:r>
              <a:rPr sz="2400" b="1" spc="3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Bilo Bold"/>
                <a:cs typeface="Bilo Bold"/>
              </a:rPr>
              <a:t>JAAR</a:t>
            </a:r>
            <a:endParaRPr sz="2400" dirty="0">
              <a:latin typeface="Bilo Bold"/>
              <a:cs typeface="Bilo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76660" y="3171825"/>
            <a:ext cx="2999240" cy="152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 indent="-288290">
              <a:lnSpc>
                <a:spcPct val="100000"/>
              </a:lnSpc>
              <a:spcBef>
                <a:spcPts val="100"/>
              </a:spcBef>
              <a:buClr>
                <a:srgbClr val="009FE3"/>
              </a:buClr>
              <a:buFont typeface="Verdana"/>
              <a:buChar char="●"/>
              <a:tabLst>
                <a:tab pos="300990" algn="l"/>
              </a:tabLst>
            </a:pP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LUMMETJE</a:t>
            </a:r>
            <a:r>
              <a:rPr sz="2400" b="1" spc="-9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Bilo Bold"/>
                <a:cs typeface="Bilo Bold"/>
              </a:rPr>
              <a:t>BOS</a:t>
            </a:r>
            <a:endParaRPr sz="2400" dirty="0">
              <a:latin typeface="Bilo Bold"/>
              <a:cs typeface="Bilo Bold"/>
            </a:endParaRPr>
          </a:p>
          <a:p>
            <a:pPr marL="300355" indent="-288290">
              <a:lnSpc>
                <a:spcPct val="100000"/>
              </a:lnSpc>
              <a:buClr>
                <a:srgbClr val="009FE3"/>
              </a:buClr>
              <a:buFont typeface="Verdana"/>
              <a:buChar char="●"/>
              <a:tabLst>
                <a:tab pos="300990" algn="l"/>
              </a:tabLst>
            </a:pPr>
            <a:r>
              <a:rPr sz="2400" b="1" spc="-10" dirty="0">
                <a:solidFill>
                  <a:srgbClr val="FFFFFF"/>
                </a:solidFill>
                <a:latin typeface="Bilo Bold"/>
                <a:cs typeface="Bilo Bold"/>
              </a:rPr>
              <a:t>DIENSTMEISJE</a:t>
            </a:r>
            <a:endParaRPr sz="2400" dirty="0">
              <a:latin typeface="Bilo Bold"/>
              <a:cs typeface="Bilo Bold"/>
            </a:endParaRPr>
          </a:p>
          <a:p>
            <a:pPr marL="300355" indent="-288290">
              <a:lnSpc>
                <a:spcPct val="100000"/>
              </a:lnSpc>
              <a:buClr>
                <a:srgbClr val="009FE3"/>
              </a:buClr>
              <a:buFont typeface="Verdana"/>
              <a:buChar char="●"/>
              <a:tabLst>
                <a:tab pos="300990" algn="l"/>
              </a:tabLst>
            </a:pP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VAN</a:t>
            </a:r>
            <a:r>
              <a:rPr sz="2400" b="1" spc="-8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Bilo Bold"/>
                <a:cs typeface="Bilo Bold"/>
              </a:rPr>
              <a:t>URK</a:t>
            </a:r>
            <a:endParaRPr sz="2400" dirty="0">
              <a:latin typeface="Bilo Bold"/>
              <a:cs typeface="Bilo Bold"/>
            </a:endParaRPr>
          </a:p>
          <a:p>
            <a:pPr marL="300355" indent="-288290">
              <a:lnSpc>
                <a:spcPct val="100000"/>
              </a:lnSpc>
              <a:buClr>
                <a:srgbClr val="009FE3"/>
              </a:buClr>
              <a:buFont typeface="Verdana"/>
              <a:buChar char="●"/>
              <a:tabLst>
                <a:tab pos="300990" algn="l"/>
              </a:tabLst>
            </a:pP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22</a:t>
            </a:r>
            <a:r>
              <a:rPr sz="2400" b="1" spc="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Bilo Bold"/>
                <a:cs typeface="Bilo Bold"/>
              </a:rPr>
              <a:t>JAAR</a:t>
            </a:r>
            <a:endParaRPr sz="2400" dirty="0">
              <a:latin typeface="Bilo Bold"/>
              <a:cs typeface="Bilo Bold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3721100" y="942351"/>
            <a:ext cx="8534401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29100" algn="l">
              <a:lnSpc>
                <a:spcPct val="100000"/>
              </a:lnSpc>
              <a:spcBef>
                <a:spcPts val="100"/>
              </a:spcBef>
            </a:pPr>
            <a:r>
              <a:rPr sz="6000" spc="300" dirty="0">
                <a:latin typeface="Abadi" panose="020B0604020104020204" pitchFamily="34" charset="0"/>
              </a:rPr>
              <a:t>VRAAG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27499" y="3053464"/>
            <a:ext cx="5029201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79345" algn="l"/>
              </a:tabLst>
            </a:pPr>
            <a:r>
              <a:rPr sz="2400" b="1" spc="-40" dirty="0">
                <a:solidFill>
                  <a:srgbClr val="FFFFFF"/>
                </a:solidFill>
                <a:latin typeface="Bilo Bold"/>
                <a:cs typeface="Bilo Bold"/>
              </a:rPr>
              <a:t>WAT</a:t>
            </a:r>
            <a:r>
              <a:rPr sz="2400" b="1" spc="-8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Bilo Bold"/>
                <a:cs typeface="Bilo Bold"/>
              </a:rPr>
              <a:t>GEBEURDE</a:t>
            </a:r>
            <a:r>
              <a:rPr lang="nl-NL" sz="2400" b="1" spc="-1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Bilo Bold"/>
                <a:cs typeface="Bilo Bold"/>
              </a:rPr>
              <a:t>ER</a:t>
            </a:r>
            <a:r>
              <a:rPr lang="nl-NL" sz="2400" spc="-25" dirty="0"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TOEN</a:t>
            </a:r>
            <a:r>
              <a:rPr sz="2400" b="1" spc="-2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endParaRPr lang="nl-NL" sz="2400" b="1" spc="-20" dirty="0">
              <a:solidFill>
                <a:srgbClr val="FFFFFF"/>
              </a:solidFill>
              <a:latin typeface="Bilo Bold"/>
              <a:cs typeface="Bilo Bold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79345" algn="l"/>
              </a:tabLst>
            </a:pP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DE</a:t>
            </a:r>
            <a:r>
              <a:rPr sz="2400" b="1" spc="-2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DUITSERS</a:t>
            </a:r>
            <a:r>
              <a:rPr sz="2400" b="1" spc="-2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DE</a:t>
            </a:r>
            <a:r>
              <a:rPr sz="2400" b="1" spc="-20" dirty="0">
                <a:solidFill>
                  <a:srgbClr val="FFFFFF"/>
                </a:solidFill>
                <a:latin typeface="Bilo Bold"/>
                <a:cs typeface="Bilo Bold"/>
              </a:rPr>
              <a:t> BAAS </a:t>
            </a:r>
            <a:r>
              <a:rPr sz="2400" b="1" spc="-10" dirty="0">
                <a:solidFill>
                  <a:srgbClr val="FFFFFF"/>
                </a:solidFill>
                <a:latin typeface="Bilo Bold"/>
                <a:cs typeface="Bilo Bold"/>
              </a:rPr>
              <a:t>WERDEN?</a:t>
            </a:r>
            <a:endParaRPr sz="2400" dirty="0">
              <a:latin typeface="Bilo Bold"/>
              <a:cs typeface="Bilo Bold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7100" y="3053465"/>
            <a:ext cx="3048000" cy="270916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7500" y="5374069"/>
            <a:ext cx="59670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 indent="-288290">
              <a:lnSpc>
                <a:spcPct val="100000"/>
              </a:lnSpc>
              <a:spcBef>
                <a:spcPts val="100"/>
              </a:spcBef>
              <a:buClr>
                <a:srgbClr val="009FE3"/>
              </a:buClr>
              <a:buFont typeface="Verdana"/>
              <a:buChar char="●"/>
              <a:tabLst>
                <a:tab pos="300990" algn="l"/>
              </a:tabLst>
            </a:pPr>
            <a:r>
              <a:rPr sz="2400" b="1" spc="-40" dirty="0">
                <a:solidFill>
                  <a:srgbClr val="FFFFFF"/>
                </a:solidFill>
                <a:latin typeface="Bilo Bold"/>
                <a:cs typeface="Bilo Bold"/>
              </a:rPr>
              <a:t>WAT</a:t>
            </a:r>
            <a:r>
              <a:rPr sz="2400" b="1" spc="-3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VOOR</a:t>
            </a:r>
            <a:r>
              <a:rPr sz="2400" b="1" spc="-2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DOCUMENT</a:t>
            </a:r>
            <a:r>
              <a:rPr sz="2400" b="1" spc="-2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IS</a:t>
            </a:r>
            <a:r>
              <a:rPr sz="2400" b="1" spc="-2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Bilo Bold"/>
                <a:cs typeface="Bilo Bold"/>
              </a:rPr>
              <a:t>DIT?</a:t>
            </a:r>
            <a:endParaRPr sz="2400">
              <a:latin typeface="Bilo Bold"/>
              <a:cs typeface="Bilo Bold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9FE3"/>
              </a:buClr>
              <a:buFont typeface="Verdana"/>
              <a:buChar char="●"/>
            </a:pPr>
            <a:endParaRPr sz="2200">
              <a:latin typeface="Bilo Bold"/>
              <a:cs typeface="Bilo Bold"/>
            </a:endParaRPr>
          </a:p>
          <a:p>
            <a:pPr marL="300355" indent="-288290">
              <a:lnSpc>
                <a:spcPct val="100000"/>
              </a:lnSpc>
              <a:buClr>
                <a:srgbClr val="009FE3"/>
              </a:buClr>
              <a:buFont typeface="Verdana"/>
              <a:buChar char="●"/>
              <a:tabLst>
                <a:tab pos="300990" algn="l"/>
              </a:tabLst>
            </a:pP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HOE</a:t>
            </a:r>
            <a:r>
              <a:rPr sz="2400" b="1" spc="-2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KUN</a:t>
            </a:r>
            <a:r>
              <a:rPr sz="2400" b="1" spc="1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JE</a:t>
            </a:r>
            <a:r>
              <a:rPr sz="2400" b="1" spc="-2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ZIEN</a:t>
            </a:r>
            <a:r>
              <a:rPr sz="2400" b="1" spc="-2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Bilo Bold"/>
                <a:cs typeface="Bilo Bold"/>
              </a:rPr>
              <a:t>DAT</a:t>
            </a:r>
            <a:r>
              <a:rPr sz="2400" b="1" spc="-2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ARON</a:t>
            </a:r>
            <a:r>
              <a:rPr sz="2400" b="1" spc="1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JOODS</a:t>
            </a:r>
            <a:r>
              <a:rPr sz="2400" b="1" spc="-20" dirty="0">
                <a:solidFill>
                  <a:srgbClr val="FFFFFF"/>
                </a:solidFill>
                <a:latin typeface="Bilo Bold"/>
                <a:cs typeface="Bilo Bold"/>
              </a:rPr>
              <a:t> WAS?</a:t>
            </a:r>
            <a:endParaRPr sz="2400">
              <a:latin typeface="Bilo Bold"/>
              <a:cs typeface="Bilo Bold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0000" y="1865820"/>
            <a:ext cx="7114675" cy="316655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391" y="942351"/>
            <a:ext cx="10384347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14600" algn="l"/>
                <a:tab pos="6323965" algn="l"/>
              </a:tabLst>
            </a:pPr>
            <a:r>
              <a:rPr sz="4800" spc="300" dirty="0">
                <a:latin typeface="Abadi" panose="020B0604020104020204" pitchFamily="34" charset="0"/>
              </a:rPr>
              <a:t>TOEN</a:t>
            </a:r>
            <a:r>
              <a:rPr lang="nl-NL" sz="4800" spc="300" dirty="0">
                <a:latin typeface="Abadi" panose="020B0604020104020204" pitchFamily="34" charset="0"/>
              </a:rPr>
              <a:t> </a:t>
            </a:r>
            <a:r>
              <a:rPr sz="4800" spc="300" dirty="0">
                <a:latin typeface="Abadi" panose="020B0604020104020204" pitchFamily="34" charset="0"/>
              </a:rPr>
              <a:t>DUITSERS DE</a:t>
            </a:r>
            <a:r>
              <a:rPr lang="nl-NL" sz="4800" spc="300" dirty="0">
                <a:latin typeface="Abadi" panose="020B0604020104020204" pitchFamily="34" charset="0"/>
              </a:rPr>
              <a:t> </a:t>
            </a:r>
            <a:r>
              <a:rPr sz="4800" spc="300" dirty="0">
                <a:latin typeface="Abadi" panose="020B0604020104020204" pitchFamily="34" charset="0"/>
              </a:rPr>
              <a:t>BAAS WERDEN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70101" y="2695295"/>
            <a:ext cx="81534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06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9FE3"/>
                </a:solidFill>
                <a:latin typeface="Bilo Bold"/>
                <a:cs typeface="Bilo Bold"/>
              </a:rPr>
              <a:t>IN</a:t>
            </a:r>
            <a:r>
              <a:rPr sz="2400" b="1" spc="-20" dirty="0">
                <a:solidFill>
                  <a:srgbClr val="009FE3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009FE3"/>
                </a:solidFill>
                <a:latin typeface="Bilo Bold"/>
                <a:cs typeface="Bilo Bold"/>
              </a:rPr>
              <a:t>HET</a:t>
            </a:r>
            <a:r>
              <a:rPr sz="2400" b="1" spc="-20" dirty="0">
                <a:solidFill>
                  <a:srgbClr val="009FE3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009FE3"/>
                </a:solidFill>
                <a:latin typeface="Bilo Bold"/>
                <a:cs typeface="Bilo Bold"/>
              </a:rPr>
              <a:t>BEGIN</a:t>
            </a:r>
            <a:r>
              <a:rPr sz="2400" b="1" spc="-20" dirty="0">
                <a:solidFill>
                  <a:srgbClr val="009FE3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009FE3"/>
                </a:solidFill>
                <a:latin typeface="Bilo Bold"/>
                <a:cs typeface="Bilo Bold"/>
              </a:rPr>
              <a:t>VAN</a:t>
            </a:r>
            <a:r>
              <a:rPr sz="2400" b="1" spc="-20" dirty="0">
                <a:solidFill>
                  <a:srgbClr val="009FE3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009FE3"/>
                </a:solidFill>
                <a:latin typeface="Bilo Bold"/>
                <a:cs typeface="Bilo Bold"/>
              </a:rPr>
              <a:t>DE</a:t>
            </a:r>
            <a:r>
              <a:rPr sz="2400" b="1" spc="-20" dirty="0">
                <a:solidFill>
                  <a:srgbClr val="009FE3"/>
                </a:solidFill>
                <a:latin typeface="Bilo Bold"/>
                <a:cs typeface="Bilo Bold"/>
              </a:rPr>
              <a:t> </a:t>
            </a:r>
            <a:r>
              <a:rPr sz="2400" b="1" spc="-10" dirty="0">
                <a:solidFill>
                  <a:srgbClr val="009FE3"/>
                </a:solidFill>
                <a:latin typeface="Bilo Bold"/>
                <a:cs typeface="Bilo Bold"/>
              </a:rPr>
              <a:t>OORLOG</a:t>
            </a:r>
            <a:endParaRPr sz="2400" dirty="0">
              <a:latin typeface="Bilo Bold"/>
              <a:cs typeface="Bilo Bold"/>
            </a:endParaRPr>
          </a:p>
          <a:p>
            <a:pPr marL="266700" indent="-254000">
              <a:lnSpc>
                <a:spcPct val="100000"/>
              </a:lnSpc>
              <a:buClr>
                <a:srgbClr val="009FE3"/>
              </a:buClr>
              <a:buFont typeface="Verdana"/>
              <a:buChar char="●"/>
              <a:tabLst>
                <a:tab pos="266700" algn="l"/>
              </a:tabLst>
            </a:pP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JODEN</a:t>
            </a:r>
            <a:r>
              <a:rPr sz="2400" b="1" spc="-2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KRIJGEN</a:t>
            </a:r>
            <a:r>
              <a:rPr sz="2400" b="1" spc="-2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EEN</a:t>
            </a:r>
            <a:r>
              <a:rPr sz="2400" b="1" spc="-2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ZWARTE</a:t>
            </a:r>
            <a:r>
              <a:rPr sz="2400" b="1" spc="1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J</a:t>
            </a:r>
            <a:r>
              <a:rPr sz="2400" b="1" spc="-2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OP</a:t>
            </a:r>
            <a:r>
              <a:rPr sz="2400" b="1" spc="-2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HUN</a:t>
            </a:r>
            <a:r>
              <a:rPr sz="2400" b="1" spc="-1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Bilo Bold"/>
                <a:cs typeface="Bilo Bold"/>
              </a:rPr>
              <a:t>PERSOONSBEWIJS</a:t>
            </a:r>
            <a:endParaRPr sz="2400" dirty="0">
              <a:latin typeface="Bilo Bold"/>
              <a:cs typeface="Bilo Bold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9500" y="2695295"/>
            <a:ext cx="914400" cy="112082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2453" rIns="0" bIns="0" rtlCol="0">
            <a:spAutoFit/>
          </a:bodyPr>
          <a:lstStyle/>
          <a:p>
            <a:pPr marL="3481704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Bilo Bold"/>
                <a:cs typeface="Bilo Bold"/>
              </a:rPr>
              <a:t>Arons</a:t>
            </a:r>
            <a:r>
              <a:rPr sz="2400" spc="-4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dirty="0">
                <a:solidFill>
                  <a:srgbClr val="FFFFFF"/>
                </a:solidFill>
                <a:latin typeface="Bilo Bold"/>
                <a:cs typeface="Bilo Bold"/>
              </a:rPr>
              <a:t>zusje</a:t>
            </a:r>
            <a:r>
              <a:rPr sz="2400" spc="-4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dirty="0">
                <a:solidFill>
                  <a:srgbClr val="FFFFFF"/>
                </a:solidFill>
                <a:latin typeface="Bilo Bold"/>
                <a:cs typeface="Bilo Bold"/>
              </a:rPr>
              <a:t>Frieda</a:t>
            </a:r>
            <a:r>
              <a:rPr sz="2400" spc="-4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dirty="0">
                <a:solidFill>
                  <a:srgbClr val="FFFFFF"/>
                </a:solidFill>
                <a:latin typeface="Bilo Bold"/>
                <a:cs typeface="Bilo Bold"/>
              </a:rPr>
              <a:t>(10</a:t>
            </a:r>
            <a:r>
              <a:rPr sz="2400" spc="-4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Bilo Bold"/>
                <a:cs typeface="Bilo Bold"/>
              </a:rPr>
              <a:t>jaar)</a:t>
            </a:r>
            <a:endParaRPr sz="2400">
              <a:latin typeface="Bilo Bold"/>
              <a:cs typeface="Bilo 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885683" y="1627468"/>
            <a:ext cx="6908800" cy="5887720"/>
            <a:chOff x="1885683" y="1627468"/>
            <a:chExt cx="6908800" cy="58877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5683" y="1854187"/>
              <a:ext cx="6908749" cy="499788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179253" y="1659218"/>
              <a:ext cx="405765" cy="1503045"/>
            </a:xfrm>
            <a:custGeom>
              <a:avLst/>
              <a:gdLst/>
              <a:ahLst/>
              <a:cxnLst/>
              <a:rect l="l" t="t" r="r" b="b"/>
              <a:pathLst>
                <a:path w="405764" h="1503045">
                  <a:moveTo>
                    <a:pt x="405320" y="0"/>
                  </a:moveTo>
                  <a:lnTo>
                    <a:pt x="0" y="1502664"/>
                  </a:lnTo>
                </a:path>
              </a:pathLst>
            </a:custGeom>
            <a:ln w="63500">
              <a:solidFill>
                <a:srgbClr val="CD171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4058" y="3062828"/>
              <a:ext cx="252907" cy="1909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13999" y="6886980"/>
              <a:ext cx="581025" cy="62802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963927" y="6994104"/>
            <a:ext cx="4747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solidFill>
                  <a:srgbClr val="FFFFFF"/>
                </a:solidFill>
                <a:latin typeface="Bilo Bold"/>
                <a:cs typeface="Bilo Bold"/>
              </a:rPr>
              <a:t>WAT</a:t>
            </a:r>
            <a:r>
              <a:rPr sz="2400" b="1" spc="-35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Bilo Bold"/>
                <a:cs typeface="Bilo Bold"/>
              </a:rPr>
              <a:t>VALT</a:t>
            </a:r>
            <a:r>
              <a:rPr sz="2400" b="1" spc="-3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OP</a:t>
            </a:r>
            <a:r>
              <a:rPr sz="2400" b="1" spc="-3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BIJ</a:t>
            </a:r>
            <a:r>
              <a:rPr sz="2400" b="1" spc="-3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ilo Bold"/>
                <a:cs typeface="Bilo Bold"/>
              </a:rPr>
              <a:t>DEZE</a:t>
            </a:r>
            <a:r>
              <a:rPr sz="2400" b="1" spc="-30" dirty="0">
                <a:solidFill>
                  <a:srgbClr val="FFFFFF"/>
                </a:solidFill>
                <a:latin typeface="Bilo Bold"/>
                <a:cs typeface="Bilo Bold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Bilo Bold"/>
                <a:cs typeface="Bilo Bold"/>
              </a:rPr>
              <a:t>KINDEREN?</a:t>
            </a:r>
            <a:endParaRPr sz="2400">
              <a:latin typeface="Bilo Bold"/>
              <a:cs typeface="Bilo Bol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85249" y="1507258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0" y="31750"/>
                </a:moveTo>
                <a:lnTo>
                  <a:pt x="9299" y="9299"/>
                </a:lnTo>
                <a:lnTo>
                  <a:pt x="31750" y="0"/>
                </a:lnTo>
                <a:lnTo>
                  <a:pt x="54200" y="9299"/>
                </a:lnTo>
                <a:lnTo>
                  <a:pt x="63500" y="31750"/>
                </a:lnTo>
                <a:lnTo>
                  <a:pt x="54200" y="54200"/>
                </a:lnTo>
                <a:lnTo>
                  <a:pt x="31750" y="63500"/>
                </a:lnTo>
                <a:lnTo>
                  <a:pt x="9299" y="54200"/>
                </a:lnTo>
                <a:lnTo>
                  <a:pt x="0" y="31750"/>
                </a:lnTo>
                <a:close/>
              </a:path>
            </a:pathLst>
          </a:custGeom>
          <a:solidFill>
            <a:srgbClr val="CD171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407</Words>
  <Application>Microsoft Office PowerPoint</Application>
  <PresentationFormat>Aangepast</PresentationFormat>
  <Paragraphs>81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4" baseType="lpstr">
      <vt:lpstr>Abadi</vt:lpstr>
      <vt:lpstr>Bilo Bold</vt:lpstr>
      <vt:lpstr>Franklin Gothic Heavy</vt:lpstr>
      <vt:lpstr>II Balfron Regular</vt:lpstr>
      <vt:lpstr>Verdana</vt:lpstr>
      <vt:lpstr>Office Theme</vt:lpstr>
      <vt:lpstr>URKER DIENSTMEISJES LES 2 - JODENVERVOLGING</vt:lpstr>
      <vt:lpstr>VOORKENNIS WIE WAS DEZE MAN EN WAT DEED HIJ?</vt:lpstr>
      <vt:lpstr>LEERDOELEN</vt:lpstr>
      <vt:lpstr>VOOR DE OORLOG    VEEL URKER DIENSTMEISJES WERKEN IN JOODSE GEZINNEN</vt:lpstr>
      <vt:lpstr>VRAAG</vt:lpstr>
      <vt:lpstr>VRAAG</vt:lpstr>
      <vt:lpstr>PowerPoint-presentatie</vt:lpstr>
      <vt:lpstr>TOEN DUITSERS DE BAAS WERDEN</vt:lpstr>
      <vt:lpstr>Arons zusje Frieda (10 jaar)</vt:lpstr>
      <vt:lpstr>TOEN DUITSERS DE BAAS WERDEN</vt:lpstr>
      <vt:lpstr>TOEN DUITSERS DE BAAS WERDEN</vt:lpstr>
      <vt:lpstr>WAT GEBEURDE ER IN AUSCHWITZ?</vt:lpstr>
      <vt:lpstr>TOEN DUITSERS DE BAAS WERDEN</vt:lpstr>
      <vt:lpstr>WAT ZOU DE RODE DATUM 25-1-1944 BETEKENEN?</vt:lpstr>
      <vt:lpstr>TOEN DUITSERS DE BAAS WERDEN</vt:lpstr>
      <vt:lpstr>NA DE OORLOG “TOT OP HOGE LEEFTIJD WAS ER NOG VERDRIET OM AARON, DIE ALS KLEIN JONGETJE MET HAAR OP DE FOTO GING EN OMKWAM IN EEN CONCENTRATIEKAMP.”</vt:lpstr>
      <vt:lpstr>AAN DE SLAG! KIES UIT DE VOLGENDE MOGELIJKHEDEN:</vt:lpstr>
      <vt:lpstr>AAN DE SLAG!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URKER DIENSTMEISJES LES 2 JODENVERVOLGING</dc:title>
  <cp:lastModifiedBy>lucia de vries</cp:lastModifiedBy>
  <cp:revision>5</cp:revision>
  <dcterms:created xsi:type="dcterms:W3CDTF">2023-02-12T11:01:06Z</dcterms:created>
  <dcterms:modified xsi:type="dcterms:W3CDTF">2023-02-14T10:16:50Z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2023-02-12T00:00:00Z</vt:filetime>
  </property>
  <property fmtid="{D5CDD505-2E9C-101B-9397-08002B2CF9AE}" pid="3" name="Creator">
    <vt:lpwstr>Adobe InDesign 18.1 (Windows)</vt:lpwstr>
  </property>
  <property fmtid="{D5CDD505-2E9C-101B-9397-08002B2CF9AE}" pid="4" name="LastSaved">
    <vt:filetime>2023-02-12T00:00:00Z</vt:filetime>
  </property>
  <property fmtid="{D5CDD505-2E9C-101B-9397-08002B2CF9AE}" pid="5" name="Producer">
    <vt:lpwstr>Adobe PDF Library 17.0</vt:lpwstr>
  </property>
</Properties>
</file>